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4" r:id="rId6"/>
    <p:sldId id="265" r:id="rId7"/>
    <p:sldId id="260" r:id="rId8"/>
    <p:sldId id="261" r:id="rId9"/>
    <p:sldId id="262" r:id="rId10"/>
    <p:sldId id="263" r:id="rId11"/>
    <p:sldId id="268" r:id="rId12"/>
    <p:sldId id="297" r:id="rId13"/>
    <p:sldId id="300" r:id="rId14"/>
    <p:sldId id="301" r:id="rId15"/>
    <p:sldId id="302" r:id="rId16"/>
    <p:sldId id="303" r:id="rId17"/>
    <p:sldId id="362" r:id="rId18"/>
    <p:sldId id="363" r:id="rId19"/>
    <p:sldId id="374" r:id="rId20"/>
    <p:sldId id="307" r:id="rId21"/>
    <p:sldId id="360" r:id="rId22"/>
    <p:sldId id="361" r:id="rId23"/>
    <p:sldId id="366" r:id="rId24"/>
    <p:sldId id="367" r:id="rId25"/>
    <p:sldId id="308" r:id="rId26"/>
    <p:sldId id="309" r:id="rId27"/>
    <p:sldId id="368" r:id="rId28"/>
    <p:sldId id="369" r:id="rId29"/>
    <p:sldId id="310" r:id="rId30"/>
    <p:sldId id="311" r:id="rId31"/>
    <p:sldId id="312" r:id="rId32"/>
    <p:sldId id="313" r:id="rId33"/>
    <p:sldId id="364" r:id="rId34"/>
    <p:sldId id="365"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37" r:id="rId50"/>
    <p:sldId id="338" r:id="rId51"/>
    <p:sldId id="339" r:id="rId52"/>
    <p:sldId id="340" r:id="rId53"/>
    <p:sldId id="341" r:id="rId54"/>
    <p:sldId id="342" r:id="rId55"/>
    <p:sldId id="343" r:id="rId56"/>
    <p:sldId id="344" r:id="rId57"/>
    <p:sldId id="372" r:id="rId58"/>
    <p:sldId id="373" r:id="rId59"/>
    <p:sldId id="370" r:id="rId60"/>
    <p:sldId id="371" r:id="rId61"/>
    <p:sldId id="352" r:id="rId62"/>
    <p:sldId id="353" r:id="rId63"/>
    <p:sldId id="375" r:id="rId64"/>
    <p:sldId id="355" r:id="rId65"/>
    <p:sldId id="357" r:id="rId66"/>
    <p:sldId id="358" r:id="rId67"/>
    <p:sldId id="345" r:id="rId68"/>
    <p:sldId id="346" r:id="rId69"/>
    <p:sldId id="347" r:id="rId70"/>
    <p:sldId id="348" r:id="rId71"/>
    <p:sldId id="328" r:id="rId72"/>
    <p:sldId id="329" r:id="rId73"/>
    <p:sldId id="334" r:id="rId74"/>
    <p:sldId id="331" r:id="rId75"/>
    <p:sldId id="335" r:id="rId76"/>
    <p:sldId id="333" r:id="rId77"/>
    <p:sldId id="37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Segoe UI" panose="020B0502040204020203" pitchFamily="34" charset="0"/>
      <p:regular r:id="rId88"/>
      <p:bold r:id="rId89"/>
      <p:italic r:id="rId90"/>
      <p:boldItalic r:id="rId91"/>
    </p:embeddedFont>
    <p:embeddedFont>
      <p:font typeface="Ubuntu" panose="020B0504030602030204" pitchFamily="34" charset="0"/>
      <p:regular r:id="rId92"/>
      <p:bold r:id="rId93"/>
      <p:italic r:id="rId94"/>
      <p:boldItalic r:id="rId95"/>
    </p:embeddedFont>
    <p:embeddedFont>
      <p:font typeface="Ubuntu Light" panose="020B0304030602030204" pitchFamily="34" charset="0"/>
      <p:regular r:id="rId96"/>
      <p:italic r:id="rId9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Kranendonk" initials="SK" lastIdx="1" clrIdx="0">
    <p:extLst>
      <p:ext uri="{19B8F6BF-5375-455C-9EA6-DF929625EA0E}">
        <p15:presenceInfo xmlns:p15="http://schemas.microsoft.com/office/powerpoint/2012/main" userId="acef0a9426a7f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57"/>
    <p:restoredTop sz="96327"/>
  </p:normalViewPr>
  <p:slideViewPr>
    <p:cSldViewPr snapToGrid="0" snapToObjects="1">
      <p:cViewPr>
        <p:scale>
          <a:sx n="170" d="100"/>
          <a:sy n="170" d="100"/>
        </p:scale>
        <p:origin x="45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commentAuthors" Target="commentAuthors.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12/02/2021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23</a:t>
            </a:fld>
            <a:endParaRPr lang="en-NL"/>
          </a:p>
        </p:txBody>
      </p:sp>
    </p:spTree>
    <p:extLst>
      <p:ext uri="{BB962C8B-B14F-4D97-AF65-F5344CB8AC3E}">
        <p14:creationId xmlns:p14="http://schemas.microsoft.com/office/powerpoint/2010/main" val="211651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25</a:t>
            </a:fld>
            <a:endParaRPr lang="en-NL"/>
          </a:p>
        </p:txBody>
      </p:sp>
    </p:spTree>
    <p:extLst>
      <p:ext uri="{BB962C8B-B14F-4D97-AF65-F5344CB8AC3E}">
        <p14:creationId xmlns:p14="http://schemas.microsoft.com/office/powerpoint/2010/main" val="357240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12767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12/02/2021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12/02/2021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12/02/2021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12/02/2021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dirty="0"/>
              <a:t>Click icon to add picture</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12/02/2021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3619"/>
            <a:ext cx="5018701" cy="3170099"/>
            <a:chOff x="2149311" y="3497513"/>
            <a:chExt cx="3321303" cy="2318111"/>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3"/>
              <a:ext cx="3305054" cy="2318111"/>
            </a:xfrm>
            <a:prstGeom prst="rect">
              <a:avLst/>
            </a:prstGeom>
            <a:noFill/>
          </p:spPr>
          <p:txBody>
            <a:bodyPr wrap="square" rtlCol="0">
              <a:spAutoFit/>
            </a:bodyPr>
            <a:lstStyle/>
            <a:p>
              <a:r>
                <a:rPr lang="en-NL" sz="10000" dirty="0">
                  <a:solidFill>
                    <a:schemeClr val="bg1"/>
                  </a:solidFill>
                  <a:latin typeface="Marvel" pitchFamily="2" charset="0"/>
                </a:rPr>
                <a:t>UITKOMSTEN</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30091" y="1809759"/>
            <a:ext cx="2690434" cy="1631216"/>
            <a:chOff x="2149311" y="3564510"/>
            <a:chExt cx="2549329"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9311" y="3732989"/>
              <a:ext cx="2454754" cy="1276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67906" y="3564510"/>
              <a:ext cx="2530734" cy="1770905"/>
            </a:xfrm>
            <a:prstGeom prst="rect">
              <a:avLst/>
            </a:prstGeom>
            <a:noFill/>
          </p:spPr>
          <p:txBody>
            <a:bodyPr wrap="square" rtlCol="0">
              <a:spAutoFit/>
            </a:bodyPr>
            <a:lstStyle/>
            <a:p>
              <a:r>
                <a:rPr lang="en-NL" sz="10000" dirty="0">
                  <a:solidFill>
                    <a:schemeClr val="bg1"/>
                  </a:solidFill>
                  <a:latin typeface="Marvel" pitchFamily="2" charset="0"/>
                </a:rPr>
                <a:t>METEN</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900952"/>
            <a:ext cx="5792732" cy="1525745"/>
            <a:chOff x="883470" y="2241473"/>
            <a:chExt cx="5792732" cy="1525745"/>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241473"/>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Klanttevredenheid</a:t>
              </a:r>
              <a:endParaRPr lang="en-NL" sz="5000" b="1" dirty="0">
                <a:solidFill>
                  <a:schemeClr val="bg1"/>
                </a:solidFill>
                <a:latin typeface="Ubuntu" panose="020B0504030602030204" pitchFamily="34" charset="0"/>
              </a:endParaRP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34952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33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C66D111-90B8-9B4E-938B-E7D9939AEC9E}"/>
              </a:ext>
            </a:extLst>
          </p:cNvPr>
          <p:cNvGrpSpPr/>
          <p:nvPr/>
        </p:nvGrpSpPr>
        <p:grpSpPr>
          <a:xfrm>
            <a:off x="883471" y="1832350"/>
            <a:ext cx="5792732" cy="1662950"/>
            <a:chOff x="821477" y="1802051"/>
            <a:chExt cx="5792732" cy="1662950"/>
          </a:xfrm>
        </p:grpSpPr>
        <p:sp>
          <p:nvSpPr>
            <p:cNvPr id="4" name="TextBox 3">
              <a:extLst>
                <a:ext uri="{FF2B5EF4-FFF2-40B4-BE49-F238E27FC236}">
                  <a16:creationId xmlns:a16="http://schemas.microsoft.com/office/drawing/2014/main" id="{04A1D98C-6844-1047-AE20-4C0289E1FAD6}"/>
                </a:ext>
              </a:extLst>
            </p:cNvPr>
            <p:cNvSpPr txBox="1"/>
            <p:nvPr/>
          </p:nvSpPr>
          <p:spPr>
            <a:xfrm>
              <a:off x="821477" y="1802051"/>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Defecten</a:t>
              </a:r>
              <a:r>
                <a:rPr lang="en-GB" sz="5000" b="1" dirty="0">
                  <a:solidFill>
                    <a:schemeClr val="bg1"/>
                  </a:solidFill>
                  <a:latin typeface="Ubuntu" panose="020B0504030602030204" pitchFamily="34" charset="0"/>
                </a:rPr>
                <a:t>-trends</a:t>
              </a:r>
              <a:endParaRPr lang="en-NL" sz="5000" b="1" dirty="0">
                <a:solidFill>
                  <a:schemeClr val="bg1"/>
                </a:solidFill>
                <a:latin typeface="Ubuntu" panose="020B0504030602030204" pitchFamily="34" charset="0"/>
              </a:endParaRPr>
            </a:p>
          </p:txBody>
        </p:sp>
        <p:sp>
          <p:nvSpPr>
            <p:cNvPr id="14" name="Diamond 13">
              <a:extLst>
                <a:ext uri="{FF2B5EF4-FFF2-40B4-BE49-F238E27FC236}">
                  <a16:creationId xmlns:a16="http://schemas.microsoft.com/office/drawing/2014/main" id="{5F898ECD-9A48-6344-B2A0-4E6E20AD0A1F}"/>
                </a:ext>
              </a:extLst>
            </p:cNvPr>
            <p:cNvSpPr/>
            <p:nvPr/>
          </p:nvSpPr>
          <p:spPr>
            <a:xfrm>
              <a:off x="2792914" y="291481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Diamond 14">
              <a:extLst>
                <a:ext uri="{FF2B5EF4-FFF2-40B4-BE49-F238E27FC236}">
                  <a16:creationId xmlns:a16="http://schemas.microsoft.com/office/drawing/2014/main" id="{D5DC2B01-F4DD-5542-A4AA-D948DBD925D5}"/>
                </a:ext>
              </a:extLst>
            </p:cNvPr>
            <p:cNvSpPr/>
            <p:nvPr/>
          </p:nvSpPr>
          <p:spPr>
            <a:xfrm>
              <a:off x="3442748"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Diamond 15">
              <a:extLst>
                <a:ext uri="{FF2B5EF4-FFF2-40B4-BE49-F238E27FC236}">
                  <a16:creationId xmlns:a16="http://schemas.microsoft.com/office/drawing/2014/main" id="{7F0C826D-9CAF-BE47-9C21-B43F1B78958E}"/>
                </a:ext>
              </a:extLst>
            </p:cNvPr>
            <p:cNvSpPr/>
            <p:nvPr/>
          </p:nvSpPr>
          <p:spPr>
            <a:xfrm>
              <a:off x="4092582" y="290503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0939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0332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872563"/>
            <a:ext cx="5792732" cy="1582524"/>
            <a:chOff x="883470" y="2184694"/>
            <a:chExt cx="5792732" cy="158252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84694"/>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Kostenpercentage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987579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49134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Faalratio</a:t>
              </a:r>
              <a:r>
                <a:rPr lang="en-GB" sz="5000" b="1" dirty="0">
                  <a:solidFill>
                    <a:schemeClr val="bg1"/>
                  </a:solidFill>
                  <a:latin typeface="Ubuntu" panose="020B0504030602030204" pitchFamily="34" charset="0"/>
                </a:rPr>
                <a:t> van </a:t>
              </a:r>
              <a:r>
                <a:rPr lang="en-GB" sz="5000" b="1" dirty="0" err="1">
                  <a:solidFill>
                    <a:schemeClr val="bg1"/>
                  </a:solidFill>
                  <a:latin typeface="Ubuntu" panose="020B0504030602030204" pitchFamily="34" charset="0"/>
                </a:rPr>
                <a:t>wijzigingen</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818492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73288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Aantal</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geïnstalleerde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versies</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8772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17865"/>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47337"/>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255435"/>
            <a:ext cx="3305328" cy="2169825"/>
          </a:xfrm>
          <a:prstGeom prst="rect">
            <a:avLst/>
          </a:prstGeom>
        </p:spPr>
        <p:txBody>
          <a:bodyPr wrap="square">
            <a:spAutoFit/>
          </a:bodyPr>
          <a:lstStyle/>
          <a:p>
            <a:pPr algn="ctr"/>
            <a:r>
              <a:rPr lang="nl-NL" sz="900" b="1" dirty="0">
                <a:solidFill>
                  <a:schemeClr val="bg1"/>
                </a:solidFill>
                <a:latin typeface="Ubuntu Light" panose="020B0304030602030204" pitchFamily="34" charset="0"/>
              </a:rPr>
              <a:t>Scrum Facilitators</a:t>
            </a:r>
            <a:r>
              <a:rPr lang="nl-NL" sz="900" dirty="0">
                <a:solidFill>
                  <a:schemeClr val="bg1"/>
                </a:solidFill>
                <a:latin typeface="Ubuntu Light" panose="020B0304030602030204" pitchFamily="34" charset="0"/>
              </a:rPr>
              <a:t> is een Nederlandse trainingsorganisatie met de missie om van professionals geweldige Scrum facilitators te helpen maken. Een Scrum Facilitator kan Scrum Master, Product </a:t>
            </a:r>
            <a:r>
              <a:rPr lang="nl-NL" sz="900" dirty="0" err="1">
                <a:solidFill>
                  <a:schemeClr val="bg1"/>
                </a:solidFill>
                <a:latin typeface="Ubuntu Light" panose="020B0304030602030204" pitchFamily="34" charset="0"/>
              </a:rPr>
              <a:t>Owner</a:t>
            </a:r>
            <a:r>
              <a:rPr lang="nl-NL" sz="900" dirty="0">
                <a:solidFill>
                  <a:schemeClr val="bg1"/>
                </a:solidFill>
                <a:latin typeface="Ubuntu Light" panose="020B0304030602030204" pitchFamily="34" charset="0"/>
              </a:rPr>
              <a:t>, teamlid of leider zijn. Geweldige Scrum Facilitators begrijpen de Scrum waarden en principes en gebruiken deze om Scrum op effectieve wijze te implementeren met hun teams en organisaties.</a:t>
            </a:r>
          </a:p>
          <a:p>
            <a:pPr algn="ctr"/>
            <a:endParaRPr lang="nl-NL" sz="900" dirty="0">
              <a:solidFill>
                <a:schemeClr val="bg1"/>
              </a:solidFill>
              <a:latin typeface="Ubuntu Light" panose="020B0304030602030204" pitchFamily="34" charset="0"/>
            </a:endParaRPr>
          </a:p>
          <a:p>
            <a:pPr algn="ctr"/>
            <a:r>
              <a:rPr lang="nl-NL" sz="900" b="1" dirty="0">
                <a:solidFill>
                  <a:schemeClr val="bg1"/>
                </a:solidFill>
                <a:latin typeface="Ubuntu Light" panose="020B0304030602030204" pitchFamily="34" charset="0"/>
              </a:rPr>
              <a:t>Scrum Facilitators is partner van </a:t>
            </a:r>
            <a:r>
              <a:rPr lang="nl-NL" sz="900" b="1" dirty="0" err="1">
                <a:solidFill>
                  <a:schemeClr val="bg1"/>
                </a:solidFill>
                <a:latin typeface="Ubuntu Light" panose="020B0304030602030204" pitchFamily="34" charset="0"/>
              </a:rPr>
              <a:t>Scrum.org</a:t>
            </a:r>
            <a:r>
              <a:rPr lang="nl-NL" sz="900" dirty="0">
                <a:solidFill>
                  <a:schemeClr val="bg1"/>
                </a:solidFill>
                <a:latin typeface="Ubuntu Light" panose="020B0304030602030204" pitchFamily="34" charset="0"/>
              </a:rPr>
              <a:t>. Onze trainingen zijn geaccrediteerd, altijd up-to-date, leuk, maximaal interactief EN altijd gefaciliteerd door twee trainers, zodat je leerdoelen maximaal bereikt worden. Onze trainers zijn </a:t>
            </a:r>
            <a:r>
              <a:rPr lang="nl-NL" sz="900" b="1" dirty="0">
                <a:solidFill>
                  <a:schemeClr val="bg1"/>
                </a:solidFill>
                <a:latin typeface="Ubuntu Light" panose="020B0304030602030204" pitchFamily="34" charset="0"/>
              </a:rPr>
              <a:t>doorwinterde experts</a:t>
            </a:r>
            <a:r>
              <a:rPr lang="nl-NL" sz="900" dirty="0">
                <a:solidFill>
                  <a:schemeClr val="bg1"/>
                </a:solidFill>
                <a:latin typeface="Ubuntu Light" panose="020B0304030602030204" pitchFamily="34" charset="0"/>
              </a:rPr>
              <a:t> en </a:t>
            </a:r>
            <a:r>
              <a:rPr lang="nl-NL" sz="900" b="1" dirty="0" err="1">
                <a:solidFill>
                  <a:schemeClr val="bg1"/>
                </a:solidFill>
                <a:latin typeface="Ubuntu Light" panose="020B0304030602030204" pitchFamily="34" charset="0"/>
              </a:rPr>
              <a:t>Scrum.org</a:t>
            </a:r>
            <a:r>
              <a:rPr lang="nl-NL" sz="900" b="1" dirty="0">
                <a:solidFill>
                  <a:schemeClr val="bg1"/>
                </a:solidFill>
                <a:latin typeface="Ubuntu Light" panose="020B0304030602030204" pitchFamily="34" charset="0"/>
              </a:rPr>
              <a:t> gecertificeerde </a:t>
            </a:r>
            <a:r>
              <a:rPr lang="nl-NL" sz="900" dirty="0">
                <a:solidFill>
                  <a:schemeClr val="bg1"/>
                </a:solidFill>
                <a:latin typeface="Ubuntu Light" panose="020B0304030602030204" pitchFamily="34" charset="0"/>
              </a:rPr>
              <a:t>Professional Scrum Trainers met flinke praktijkervaring in verschillende contexten.</a:t>
            </a:r>
          </a:p>
        </p:txBody>
      </p:sp>
      <p:sp>
        <p:nvSpPr>
          <p:cNvPr id="18" name="TextBox 17">
            <a:extLst>
              <a:ext uri="{FF2B5EF4-FFF2-40B4-BE49-F238E27FC236}">
                <a16:creationId xmlns:a16="http://schemas.microsoft.com/office/drawing/2014/main" id="{6F943A64-0EE7-0746-8785-BA4ACC104E94}"/>
              </a:ext>
            </a:extLst>
          </p:cNvPr>
          <p:cNvSpPr txBox="1"/>
          <p:nvPr/>
        </p:nvSpPr>
        <p:spPr>
          <a:xfrm>
            <a:off x="170482" y="729912"/>
            <a:ext cx="3419801" cy="1061829"/>
          </a:xfrm>
          <a:prstGeom prst="rect">
            <a:avLst/>
          </a:prstGeom>
          <a:noFill/>
        </p:spPr>
        <p:txBody>
          <a:bodyPr wrap="square" rtlCol="0">
            <a:spAutoFit/>
          </a:bodyPr>
          <a:lstStyle/>
          <a:p>
            <a:pPr algn="ctr"/>
            <a:r>
              <a:rPr lang="nl-NL" sz="900" dirty="0">
                <a:solidFill>
                  <a:schemeClr val="bg1"/>
                </a:solidFill>
                <a:latin typeface="Ubuntu" panose="020B0504030602030204" pitchFamily="34" charset="0"/>
              </a:rPr>
              <a:t>Dit spel is gebaseerd op het </a:t>
            </a:r>
            <a:r>
              <a:rPr lang="nl-NL" sz="900" dirty="0" err="1">
                <a:solidFill>
                  <a:schemeClr val="bg1"/>
                </a:solidFill>
                <a:latin typeface="Ubuntu" panose="020B0504030602030204" pitchFamily="34" charset="0"/>
              </a:rPr>
              <a:t>Evidence-Based</a:t>
            </a:r>
            <a:r>
              <a:rPr lang="nl-NL" sz="900" dirty="0">
                <a:solidFill>
                  <a:schemeClr val="bg1"/>
                </a:solidFill>
                <a:latin typeface="Ubuntu" panose="020B0504030602030204" pitchFamily="34" charset="0"/>
              </a:rPr>
              <a:t> Management (EBM)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van </a:t>
            </a:r>
            <a:r>
              <a:rPr lang="nl-NL" sz="900" dirty="0" err="1">
                <a:solidFill>
                  <a:schemeClr val="bg1"/>
                </a:solidFill>
                <a:latin typeface="Ubuntu" panose="020B0504030602030204" pitchFamily="34" charset="0"/>
              </a:rPr>
              <a:t>Scrum.org</a:t>
            </a:r>
            <a:r>
              <a:rPr lang="nl-NL" sz="900" dirty="0">
                <a:solidFill>
                  <a:schemeClr val="bg1"/>
                </a:solidFill>
                <a:latin typeface="Ubuntu" panose="020B0504030602030204" pitchFamily="34" charset="0"/>
              </a:rPr>
              <a:t>. EBM is een empirisch </a:t>
            </a:r>
            <a:r>
              <a:rPr lang="nl-NL" sz="900" dirty="0" err="1">
                <a:solidFill>
                  <a:schemeClr val="bg1"/>
                </a:solidFill>
                <a:latin typeface="Ubuntu" panose="020B0504030602030204" pitchFamily="34" charset="0"/>
              </a:rPr>
              <a:t>framework</a:t>
            </a:r>
            <a:r>
              <a:rPr lang="nl-NL" sz="900" dirty="0">
                <a:solidFill>
                  <a:schemeClr val="bg1"/>
                </a:solidFill>
                <a:latin typeface="Ubuntu" panose="020B0504030602030204" pitchFamily="34" charset="0"/>
              </a:rPr>
              <a:t> waarmee organisaties kunnen meten wat de (ogenschijnlijke) Productwaarde is, zowel als hoe effectief een Product ontwikkeld en geleverd wordt. De metingen kunnen worden geïnspecteerd om de Productwaarde te helpen maximaliseren en de manier van werken te verbeteren.</a:t>
            </a:r>
            <a:endParaRPr lang="nl-NL" sz="9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25295" y="1837558"/>
            <a:ext cx="3364988" cy="3000821"/>
          </a:xfrm>
          <a:prstGeom prst="rect">
            <a:avLst/>
          </a:prstGeom>
          <a:noFill/>
        </p:spPr>
        <p:txBody>
          <a:bodyPr wrap="square" rtlCol="0">
            <a:spAutoFit/>
          </a:bodyPr>
          <a:lstStyle/>
          <a:p>
            <a:pPr marL="228600" indent="-228600">
              <a:buFont typeface="+mj-lt"/>
              <a:buAutoNum type="arabicPeriod"/>
            </a:pPr>
            <a:r>
              <a:rPr lang="nl-NL" sz="900" dirty="0">
                <a:solidFill>
                  <a:schemeClr val="bg1"/>
                </a:solidFill>
                <a:latin typeface="Ubuntu Light" panose="020B0304030602030204" pitchFamily="34" charset="0"/>
              </a:rPr>
              <a:t>De Scrum Facilitator legt de vier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Areas</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KVAs</a:t>
            </a:r>
            <a:r>
              <a:rPr lang="nl-NL" sz="900" dirty="0">
                <a:solidFill>
                  <a:schemeClr val="bg1"/>
                </a:solidFill>
                <a:latin typeface="Ubuntu Light" panose="020B0304030602030204" pitchFamily="34" charset="0"/>
              </a:rPr>
              <a:t>) op een rij op de grond (</a:t>
            </a:r>
            <a:r>
              <a:rPr lang="nl-NL" sz="900" dirty="0" err="1">
                <a:solidFill>
                  <a:schemeClr val="bg1"/>
                </a:solidFill>
                <a:latin typeface="Ubuntu Light" panose="020B0304030602030204" pitchFamily="34" charset="0"/>
              </a:rPr>
              <a:t>Current</a:t>
            </a:r>
            <a:r>
              <a:rPr lang="nl-NL" sz="900" dirty="0">
                <a:solidFill>
                  <a:schemeClr val="bg1"/>
                </a:solidFill>
                <a:latin typeface="Ubuntu Light" panose="020B0304030602030204" pitchFamily="34" charset="0"/>
              </a:rPr>
              <a:t> Value, Time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Market, </a:t>
            </a:r>
            <a:r>
              <a:rPr lang="nl-NL" sz="900" dirty="0" err="1">
                <a:solidFill>
                  <a:schemeClr val="bg1"/>
                </a:solidFill>
                <a:latin typeface="Ubuntu Light" panose="020B0304030602030204" pitchFamily="34" charset="0"/>
              </a:rPr>
              <a:t>Ability</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to</a:t>
            </a:r>
            <a:r>
              <a:rPr lang="nl-NL" sz="900" dirty="0">
                <a:solidFill>
                  <a:schemeClr val="bg1"/>
                </a:solidFill>
                <a:latin typeface="Ubuntu Light" panose="020B0304030602030204" pitchFamily="34" charset="0"/>
              </a:rPr>
              <a:t> </a:t>
            </a:r>
            <a:r>
              <a:rPr lang="nl-NL" sz="900" dirty="0" err="1">
                <a:solidFill>
                  <a:schemeClr val="bg1"/>
                </a:solidFill>
                <a:latin typeface="Ubuntu Light" panose="020B0304030602030204" pitchFamily="34" charset="0"/>
              </a:rPr>
              <a:t>Innovate</a:t>
            </a:r>
            <a:r>
              <a:rPr lang="nl-NL" sz="900" dirty="0">
                <a:solidFill>
                  <a:schemeClr val="bg1"/>
                </a:solidFill>
                <a:latin typeface="Ubuntu Light" panose="020B0304030602030204" pitchFamily="34" charset="0"/>
              </a:rPr>
              <a:t> en </a:t>
            </a:r>
            <a:r>
              <a:rPr lang="nl-NL" sz="900" dirty="0" err="1">
                <a:solidFill>
                  <a:schemeClr val="bg1"/>
                </a:solidFill>
                <a:latin typeface="Ubuntu Light" panose="020B0304030602030204" pitchFamily="34" charset="0"/>
              </a:rPr>
              <a:t>Unrealized</a:t>
            </a:r>
            <a:r>
              <a:rPr lang="nl-NL" sz="900" dirty="0">
                <a:solidFill>
                  <a:schemeClr val="bg1"/>
                </a:solidFill>
                <a:latin typeface="Ubuntu Light" panose="020B0304030602030204" pitchFamily="34" charset="0"/>
              </a:rPr>
              <a:t> Value). Licht elke KVA kort toe aan de deelnemers.</a:t>
            </a:r>
          </a:p>
          <a:p>
            <a:pPr marL="228600" indent="-228600">
              <a:buFont typeface="+mj-lt"/>
              <a:buAutoNum type="arabicPeriod"/>
            </a:pPr>
            <a:r>
              <a:rPr lang="nl-NL" sz="900" dirty="0">
                <a:solidFill>
                  <a:schemeClr val="bg1"/>
                </a:solidFill>
                <a:latin typeface="Ubuntu Light" panose="020B0304030602030204" pitchFamily="34" charset="0"/>
              </a:rPr>
              <a:t>Vorm twee groepen. Geef de ene groep de groene '</a:t>
            </a:r>
            <a:r>
              <a:rPr lang="nl-NL" sz="900" dirty="0" err="1">
                <a:solidFill>
                  <a:schemeClr val="bg1"/>
                </a:solidFill>
                <a:latin typeface="Ubuntu Light" panose="020B0304030602030204" pitchFamily="34" charset="0"/>
              </a:rPr>
              <a:t>Key</a:t>
            </a:r>
            <a:r>
              <a:rPr lang="nl-NL" sz="900" dirty="0">
                <a:solidFill>
                  <a:schemeClr val="bg1"/>
                </a:solidFill>
                <a:latin typeface="Ubuntu Light" panose="020B0304030602030204" pitchFamily="34" charset="0"/>
              </a:rPr>
              <a:t> Value </a:t>
            </a:r>
            <a:r>
              <a:rPr lang="nl-NL" sz="900" dirty="0" err="1">
                <a:solidFill>
                  <a:schemeClr val="bg1"/>
                </a:solidFill>
                <a:latin typeface="Ubuntu Light" panose="020B0304030602030204" pitchFamily="34" charset="0"/>
              </a:rPr>
              <a:t>Measures</a:t>
            </a:r>
            <a:r>
              <a:rPr lang="nl-NL" sz="900" dirty="0">
                <a:solidFill>
                  <a:schemeClr val="bg1"/>
                </a:solidFill>
                <a:latin typeface="Ubuntu Light" panose="020B0304030602030204" pitchFamily="34" charset="0"/>
              </a:rPr>
              <a:t>'-kaarten en de andere groep de overgebleven paarse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a:t>
            </a:r>
          </a:p>
          <a:p>
            <a:pPr marL="228600" indent="-228600">
              <a:buFont typeface="+mj-lt"/>
              <a:buAutoNum type="arabicPeriod"/>
            </a:pPr>
            <a:r>
              <a:rPr lang="nl-NL" sz="900" dirty="0">
                <a:solidFill>
                  <a:schemeClr val="bg1"/>
                </a:solidFill>
                <a:latin typeface="Ubuntu Light" panose="020B0304030602030204" pitchFamily="34" charset="0"/>
              </a:rPr>
              <a:t>Stap 1: Nodig de groepen uit om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bespreken en bij de juiste KVA te plaatsen.</a:t>
            </a:r>
          </a:p>
          <a:p>
            <a:pPr marL="228600" indent="-228600">
              <a:buFont typeface="+mj-lt"/>
              <a:buAutoNum type="arabicPeriod"/>
            </a:pPr>
            <a:r>
              <a:rPr lang="nl-NL" sz="900" dirty="0">
                <a:solidFill>
                  <a:schemeClr val="bg1"/>
                </a:solidFill>
                <a:latin typeface="Ubuntu Light" panose="020B0304030602030204" pitchFamily="34" charset="0"/>
              </a:rPr>
              <a:t>Stap 2: Nodig beide groepen uit om hun resultaat te bespreken en eventueel aan te passen. Zorg er voor dat de kaarten goed liggen voor je verder gaat.</a:t>
            </a:r>
          </a:p>
          <a:p>
            <a:pPr marL="228600" indent="-228600">
              <a:buFont typeface="+mj-lt"/>
              <a:buAutoNum type="arabicPeriod"/>
            </a:pPr>
            <a:r>
              <a:rPr lang="nl-NL" sz="900" dirty="0">
                <a:solidFill>
                  <a:schemeClr val="bg1"/>
                </a:solidFill>
                <a:latin typeface="Ubuntu Light" panose="020B0304030602030204" pitchFamily="34" charset="0"/>
              </a:rPr>
              <a:t>Stap 3: Nodig de deelnemers uit om individueel de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te bekijken, en er één te kiezen die er voor hen uit springt. (Hier mogen deelnemers ook een eigen KVM verzinnen).</a:t>
            </a:r>
          </a:p>
          <a:p>
            <a:pPr marL="228600" indent="-228600">
              <a:buFont typeface="+mj-lt"/>
              <a:buAutoNum type="arabicPeriod"/>
            </a:pPr>
            <a:r>
              <a:rPr lang="nl-NL" sz="900" dirty="0">
                <a:solidFill>
                  <a:schemeClr val="bg1"/>
                </a:solidFill>
                <a:latin typeface="Ubuntu Light" panose="020B0304030602030204" pitchFamily="34" charset="0"/>
              </a:rPr>
              <a:t>Stap 4: Nodig de deelnemers uit om in groepen van vier verder te gaan. Elke deelnemer vertelt waarom ze deze KVM kiezen, en werkt binnen het groepje samen hoe deze toe te passen. (Wanneer er zelf </a:t>
            </a:r>
            <a:r>
              <a:rPr lang="nl-NL" sz="900" dirty="0" err="1">
                <a:solidFill>
                  <a:schemeClr val="bg1"/>
                </a:solidFill>
                <a:latin typeface="Ubuntu Light" panose="020B0304030602030204" pitchFamily="34" charset="0"/>
              </a:rPr>
              <a:t>KVMs</a:t>
            </a:r>
            <a:r>
              <a:rPr lang="nl-NL" sz="900" dirty="0">
                <a:solidFill>
                  <a:schemeClr val="bg1"/>
                </a:solidFill>
                <a:latin typeface="Ubuntu Light" panose="020B0304030602030204" pitchFamily="34" charset="0"/>
              </a:rPr>
              <a:t> verzonnen zijn, let dan extra goed op dat dit geen schijnwaarde meet, en bespreek eventuele valkuilen).</a:t>
            </a: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988318"/>
            <a:ext cx="2771468" cy="846386"/>
          </a:xfrm>
          <a:prstGeom prst="rect">
            <a:avLst/>
          </a:prstGeom>
          <a:noFill/>
        </p:spPr>
        <p:txBody>
          <a:bodyPr wrap="square" rtlCol="0">
            <a:spAutoFit/>
          </a:bodyPr>
          <a:lstStyle/>
          <a:p>
            <a:pPr algn="ctr"/>
            <a:r>
              <a:rPr lang="nl-NL" sz="700" dirty="0">
                <a:solidFill>
                  <a:schemeClr val="bg1"/>
                </a:solidFill>
                <a:latin typeface="Ubuntu Light" panose="020B0304030602030204" pitchFamily="34" charset="0"/>
              </a:rPr>
              <a:t>Leer meer over </a:t>
            </a:r>
            <a:r>
              <a:rPr lang="nl-NL" sz="700" dirty="0" err="1">
                <a:solidFill>
                  <a:schemeClr val="bg1"/>
                </a:solidFill>
                <a:latin typeface="Ubuntu Light" panose="020B0304030602030204" pitchFamily="34" charset="0"/>
              </a:rPr>
              <a:t>Evidence-Based</a:t>
            </a:r>
            <a:r>
              <a:rPr lang="nl-NL" sz="700" dirty="0">
                <a:solidFill>
                  <a:schemeClr val="bg1"/>
                </a:solidFill>
                <a:latin typeface="Ubuntu Light" panose="020B0304030602030204" pitchFamily="34" charset="0"/>
              </a:rPr>
              <a:t> Management (EBM) op </a:t>
            </a:r>
            <a:r>
              <a:rPr lang="nl-NL" sz="700" dirty="0">
                <a:solidFill>
                  <a:schemeClr val="bg1"/>
                </a:solidFill>
                <a:latin typeface="Ubuntu Light" panose="020B0304030602030204" pitchFamily="34" charset="0"/>
                <a:hlinkClick r:id="rId5"/>
              </a:rPr>
              <a:t>http://scrum.org/EBM</a:t>
            </a:r>
            <a:endParaRPr lang="nl-NL" sz="700" dirty="0">
              <a:solidFill>
                <a:schemeClr val="bg1"/>
              </a:solidFill>
              <a:latin typeface="Ubuntu Light" panose="020B0304030602030204" pitchFamily="34" charset="0"/>
            </a:endParaRPr>
          </a:p>
          <a:p>
            <a:pPr algn="ctr"/>
            <a:endParaRPr lang="nl-NL" sz="700" dirty="0">
              <a:solidFill>
                <a:schemeClr val="bg1"/>
              </a:solidFill>
              <a:latin typeface="Ubuntu Light" panose="020B0304030602030204" pitchFamily="34" charset="0"/>
            </a:endParaRPr>
          </a:p>
          <a:p>
            <a:pPr algn="ctr"/>
            <a:r>
              <a:rPr lang="nl-NL" sz="700" dirty="0">
                <a:solidFill>
                  <a:schemeClr val="bg1"/>
                </a:solidFill>
                <a:latin typeface="Ubuntu Light" panose="020B0304030602030204" pitchFamily="34" charset="0"/>
              </a:rPr>
              <a:t>Het Uitkomsten Meten spel (v2) is </a:t>
            </a:r>
            <a:r>
              <a:rPr lang="nl-NL" sz="700" dirty="0" err="1">
                <a:solidFill>
                  <a:schemeClr val="bg1"/>
                </a:solidFill>
                <a:latin typeface="Ubuntu Light" panose="020B0304030602030204" pitchFamily="34" charset="0"/>
              </a:rPr>
              <a:t>gelicentieerd</a:t>
            </a:r>
            <a:r>
              <a:rPr lang="nl-NL" sz="700" dirty="0">
                <a:solidFill>
                  <a:schemeClr val="bg1"/>
                </a:solidFill>
                <a:latin typeface="Ubuntu Light" panose="020B0304030602030204" pitchFamily="34" charset="0"/>
              </a:rPr>
              <a:t> onder  </a:t>
            </a:r>
          </a:p>
          <a:p>
            <a:pPr algn="ctr"/>
            <a:r>
              <a:rPr lang="nl-NL" sz="700" dirty="0">
                <a:solidFill>
                  <a:schemeClr val="bg1"/>
                </a:solidFill>
                <a:latin typeface="Ubuntu Light" panose="020B0304030602030204" pitchFamily="34" charset="0"/>
              </a:rPr>
              <a:t>CC BY-NC-SA 4.0</a:t>
            </a:r>
          </a:p>
          <a:p>
            <a:pPr algn="ctr"/>
            <a:r>
              <a:rPr lang="nl-NL" sz="700" dirty="0">
                <a:solidFill>
                  <a:schemeClr val="bg1"/>
                </a:solidFill>
                <a:latin typeface="Ubuntu Light" panose="020B0304030602030204" pitchFamily="34" charset="0"/>
              </a:rPr>
              <a:t>Door Scrum Facilitators</a:t>
            </a:r>
          </a:p>
          <a:p>
            <a:pPr algn="ctr"/>
            <a:r>
              <a:rPr lang="nl-NL" sz="700" dirty="0">
                <a:solidFill>
                  <a:schemeClr val="bg1"/>
                </a:solidFill>
                <a:latin typeface="Ubuntu Light" panose="020B0304030602030204" pitchFamily="34" charset="0"/>
              </a:rPr>
              <a:t>Gebaseerd op de Nederlandse vertaling van de EBM gids 2020</a:t>
            </a:r>
          </a:p>
        </p:txBody>
      </p:sp>
      <p:sp>
        <p:nvSpPr>
          <p:cNvPr id="19" name="TextBox 18">
            <a:extLst>
              <a:ext uri="{FF2B5EF4-FFF2-40B4-BE49-F238E27FC236}">
                <a16:creationId xmlns:a16="http://schemas.microsoft.com/office/drawing/2014/main" id="{595EE125-EFCC-F14F-8498-A6CD8EEF0F59}"/>
              </a:ext>
            </a:extLst>
          </p:cNvPr>
          <p:cNvSpPr txBox="1"/>
          <p:nvPr/>
        </p:nvSpPr>
        <p:spPr>
          <a:xfrm>
            <a:off x="104200" y="161565"/>
            <a:ext cx="3572360" cy="661720"/>
          </a:xfrm>
          <a:prstGeom prst="rect">
            <a:avLst/>
          </a:prstGeom>
          <a:noFill/>
        </p:spPr>
        <p:txBody>
          <a:bodyPr wrap="square" rtlCol="0">
            <a:spAutoFit/>
          </a:bodyPr>
          <a:lstStyle/>
          <a:p>
            <a:pPr algn="ctr"/>
            <a:r>
              <a:rPr lang="nl-NL" sz="3700" b="1" spc="100" dirty="0">
                <a:latin typeface="Marvel" pitchFamily="2" charset="0"/>
              </a:rPr>
              <a:t>FACILITEER HET SPEL</a:t>
            </a: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45324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Gewenste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klantervaring</a:t>
              </a:r>
              <a:r>
                <a:rPr lang="en-GB" sz="5000" b="1" dirty="0">
                  <a:solidFill>
                    <a:schemeClr val="bg1"/>
                  </a:solidFill>
                  <a:latin typeface="Ubuntu" panose="020B0504030602030204" pitchFamily="34" charset="0"/>
                </a:rPr>
                <a:t> of -</a:t>
              </a:r>
              <a:r>
                <a:rPr lang="en-GB" sz="5000" b="1" dirty="0" err="1">
                  <a:solidFill>
                    <a:schemeClr val="bg1"/>
                  </a:solidFill>
                  <a:latin typeface="Ubuntu" panose="020B0504030602030204" pitchFamily="34" charset="0"/>
                </a:rPr>
                <a:t>tevredenheid</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26393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2354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Belemmerings-periode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4264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826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Bouw- </a:t>
              </a:r>
              <a:r>
                <a:rPr lang="en-GB" sz="5000" b="1" dirty="0" err="1">
                  <a:solidFill>
                    <a:schemeClr val="bg1"/>
                  </a:solidFill>
                  <a:latin typeface="Ubuntu" panose="020B0504030602030204" pitchFamily="34" charset="0"/>
                </a:rPr>
                <a:t>en</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integratiefrequentie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18471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8534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Omschakeltijd</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84197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93587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Aantal</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productiefouten</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133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a:p>
        </p:txBody>
      </p:sp>
      <p:sp>
        <p:nvSpPr>
          <p:cNvPr id="15" name="Rectangle 14">
            <a:extLst>
              <a:ext uri="{FF2B5EF4-FFF2-40B4-BE49-F238E27FC236}">
                <a16:creationId xmlns:a16="http://schemas.microsoft.com/office/drawing/2014/main" id="{F07C9767-773C-644A-A638-0001139EE025}"/>
              </a:ext>
            </a:extLst>
          </p:cNvPr>
          <p:cNvSpPr/>
          <p:nvPr/>
        </p:nvSpPr>
        <p:spPr>
          <a:xfrm>
            <a:off x="610572"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668192" y="1925161"/>
            <a:ext cx="6227799" cy="1477328"/>
          </a:xfrm>
          <a:prstGeom prst="rect">
            <a:avLst/>
          </a:prstGeom>
          <a:noFill/>
        </p:spPr>
        <p:txBody>
          <a:bodyPr wrap="square" rtlCol="0">
            <a:spAutoFit/>
          </a:bodyPr>
          <a:lstStyle/>
          <a:p>
            <a:pPr algn="ctr"/>
            <a:r>
              <a:rPr lang="en-NL" sz="9000" spc="100" dirty="0">
                <a:latin typeface="Marvel" pitchFamily="2" charset="0"/>
              </a:rPr>
              <a:t>CU</a:t>
            </a:r>
            <a:r>
              <a:rPr lang="en-NL" sz="9000" spc="600" dirty="0">
                <a:latin typeface="Marvel" pitchFamily="2" charset="0"/>
              </a:rPr>
              <a:t>RR</a:t>
            </a:r>
            <a:r>
              <a:rPr lang="en-NL" sz="9000" spc="100" dirty="0">
                <a:latin typeface="Marvel" pitchFamily="2" charset="0"/>
              </a:rPr>
              <a:t>ENT V</a:t>
            </a:r>
            <a:r>
              <a:rPr lang="en-NL" sz="9000" spc="300" dirty="0">
                <a:latin typeface="Marvel" pitchFamily="2" charset="0"/>
              </a:rPr>
              <a:t>A</a:t>
            </a:r>
            <a:r>
              <a:rPr lang="en-NL" sz="9000" spc="100" dirty="0">
                <a:latin typeface="Marvel" pitchFamily="2" charset="0"/>
              </a:rPr>
              <a:t>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825927" y="3029919"/>
            <a:ext cx="3983783" cy="246221"/>
          </a:xfrm>
          <a:prstGeom prst="rect">
            <a:avLst/>
          </a:prstGeom>
          <a:noFill/>
        </p:spPr>
        <p:txBody>
          <a:bodyPr wrap="none" rtlCol="0">
            <a:spAutoFit/>
          </a:bodyPr>
          <a:lstStyle/>
          <a:p>
            <a:pPr algn="ctr"/>
            <a:r>
              <a:rPr lang="en-GB" sz="1000" dirty="0" err="1">
                <a:solidFill>
                  <a:schemeClr val="bg1">
                    <a:lumMod val="50000"/>
                  </a:schemeClr>
                </a:solidFill>
                <a:latin typeface="Ubuntu" panose="020B0504030602030204" pitchFamily="34" charset="0"/>
              </a:rPr>
              <a:t>Huidige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het product op </a:t>
            </a:r>
            <a:r>
              <a:rPr lang="en-GB" sz="1000" dirty="0" err="1">
                <a:solidFill>
                  <a:schemeClr val="bg1">
                    <a:lumMod val="50000"/>
                  </a:schemeClr>
                </a:solidFill>
                <a:latin typeface="Ubuntu" panose="020B0504030602030204" pitchFamily="34" charset="0"/>
              </a:rPr>
              <a:t>dit</a:t>
            </a:r>
            <a:r>
              <a:rPr lang="en-GB" sz="1000" dirty="0">
                <a:solidFill>
                  <a:schemeClr val="bg1">
                    <a:lumMod val="50000"/>
                  </a:schemeClr>
                </a:solidFill>
                <a:latin typeface="Ubuntu" panose="020B0504030602030204" pitchFamily="34" charset="0"/>
              </a:rPr>
              <a:t> moment </a:t>
            </a:r>
            <a:r>
              <a:rPr lang="en-GB" sz="1000" dirty="0" err="1">
                <a:solidFill>
                  <a:schemeClr val="bg1">
                    <a:lumMod val="50000"/>
                  </a:schemeClr>
                </a:solidFill>
                <a:latin typeface="Ubuntu" panose="020B0504030602030204" pitchFamily="34" charset="0"/>
              </a:rPr>
              <a:t>levert</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39476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480540"/>
            <a:ext cx="5792732" cy="2366569"/>
            <a:chOff x="829226" y="1695117"/>
            <a:chExt cx="5792732" cy="2366569"/>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1695117"/>
              <a:ext cx="5792732" cy="1631216"/>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Release-</a:t>
              </a:r>
              <a:r>
                <a:rPr lang="en-GB" sz="5000" b="1" dirty="0" err="1">
                  <a:solidFill>
                    <a:schemeClr val="bg1"/>
                  </a:solidFill>
                  <a:latin typeface="Ubuntu" panose="020B0504030602030204" pitchFamily="34" charset="0"/>
                </a:rPr>
                <a:t>stabilisatieperiode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14175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80563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Aanlooptijd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voor</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codewijzigingen</a:t>
              </a:r>
              <a:r>
                <a:rPr lang="en-GB" sz="5000" b="1" dirty="0">
                  <a:solidFill>
                    <a:schemeClr val="bg1"/>
                  </a:solidFill>
                  <a:latin typeface="Ubuntu" panose="020B0504030602030204" pitchFamily="34" charset="0"/>
                </a:rPr>
                <a:t> </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03607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279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899472"/>
            <a:ext cx="5792732" cy="1528705"/>
            <a:chOff x="774982" y="2114527"/>
            <a:chExt cx="5792732" cy="1528705"/>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11452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Marktaandeel</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25168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9452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503334"/>
            <a:ext cx="5792732" cy="2320981"/>
            <a:chOff x="883470" y="1446237"/>
            <a:chExt cx="5792732" cy="2320981"/>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4623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Doorlooptijd</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71042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38255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5614"/>
            <a:ext cx="5792732" cy="1636421"/>
            <a:chOff x="883471" y="1743339"/>
            <a:chExt cx="5792732" cy="163642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43339"/>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Leerperiode</a:t>
              </a: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5762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321956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883470" y="1570727"/>
            <a:ext cx="5792732" cy="2186196"/>
            <a:chOff x="782731" y="1470475"/>
            <a:chExt cx="5792732" cy="2186196"/>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7047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Medewerker-tevredenheid</a:t>
              </a:r>
            </a:p>
          </p:txBody>
        </p:sp>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588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69303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A8B3ACB-CB70-4347-9147-436357820D7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ED8108-FDA4-3E46-8468-F32F3028F6A8}"/>
              </a:ext>
            </a:extLst>
          </p:cNvPr>
          <p:cNvGrpSpPr/>
          <p:nvPr/>
        </p:nvGrpSpPr>
        <p:grpSpPr>
          <a:xfrm>
            <a:off x="883471" y="1975890"/>
            <a:ext cx="5792732" cy="1375869"/>
            <a:chOff x="782731" y="2280802"/>
            <a:chExt cx="5792732" cy="137586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2280802"/>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Productgebruik</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1DD763D-2D80-0341-BBF5-1BE4D03E0B1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DACCB6B-E3C5-8144-96AD-E97A5E3DC292}"/>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DB1B2D85-6356-1D48-84DB-1B9F95F87B2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82923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98085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2B6B288-828A-D846-8E95-B2F336AC960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5397E4D-2ECB-654A-BB42-052B09C60867}"/>
              </a:ext>
            </a:extLst>
          </p:cNvPr>
          <p:cNvGrpSpPr/>
          <p:nvPr/>
        </p:nvGrpSpPr>
        <p:grpSpPr>
          <a:xfrm>
            <a:off x="883471" y="1546873"/>
            <a:ext cx="5792732" cy="2233904"/>
            <a:chOff x="774780" y="1510232"/>
            <a:chExt cx="5792732" cy="2233904"/>
          </a:xfrm>
        </p:grpSpPr>
        <p:sp>
          <p:nvSpPr>
            <p:cNvPr id="6" name="TextBox 5">
              <a:extLst>
                <a:ext uri="{FF2B5EF4-FFF2-40B4-BE49-F238E27FC236}">
                  <a16:creationId xmlns:a16="http://schemas.microsoft.com/office/drawing/2014/main" id="{009EAD6C-D563-D744-AFCA-AE8CA95E6630}"/>
                </a:ext>
              </a:extLst>
            </p:cNvPr>
            <p:cNvSpPr txBox="1"/>
            <p:nvPr/>
          </p:nvSpPr>
          <p:spPr>
            <a:xfrm>
              <a:off x="774780" y="1510232"/>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Omzet</a:t>
              </a:r>
              <a:r>
                <a:rPr lang="en-GB" sz="5000" b="1" dirty="0">
                  <a:solidFill>
                    <a:schemeClr val="bg1"/>
                  </a:solidFill>
                  <a:latin typeface="Ubuntu" panose="020B0504030602030204" pitchFamily="34" charset="0"/>
                </a:rPr>
                <a:t> per </a:t>
              </a:r>
              <a:r>
                <a:rPr lang="en-GB" sz="5000" b="1" dirty="0" err="1">
                  <a:solidFill>
                    <a:schemeClr val="bg1"/>
                  </a:solidFill>
                  <a:latin typeface="Ubuntu" panose="020B0504030602030204" pitchFamily="34" charset="0"/>
                </a:rPr>
                <a:t>medewerker</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D8E95E7A-6367-B749-ACAD-56949AE74303}"/>
                </a:ext>
              </a:extLst>
            </p:cNvPr>
            <p:cNvSpPr/>
            <p:nvPr/>
          </p:nvSpPr>
          <p:spPr>
            <a:xfrm>
              <a:off x="3060712" y="337998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EC293A5-2C2E-3443-937B-03168DEC64A0}"/>
                </a:ext>
              </a:extLst>
            </p:cNvPr>
            <p:cNvSpPr/>
            <p:nvPr/>
          </p:nvSpPr>
          <p:spPr>
            <a:xfrm>
              <a:off x="3489041" y="337998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E7F1D3D-CBE3-504F-9E67-1287DBF150FF}"/>
                </a:ext>
              </a:extLst>
            </p:cNvPr>
            <p:cNvSpPr/>
            <p:nvPr/>
          </p:nvSpPr>
          <p:spPr>
            <a:xfrm>
              <a:off x="3917370" y="33799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9696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54464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B49ADBA-1AE9-C141-8203-41C8CCC32B2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88C2D97-B31F-A443-8C09-D7B033974E51}"/>
              </a:ext>
            </a:extLst>
          </p:cNvPr>
          <p:cNvGrpSpPr/>
          <p:nvPr/>
        </p:nvGrpSpPr>
        <p:grpSpPr>
          <a:xfrm>
            <a:off x="883471" y="1555830"/>
            <a:ext cx="5792732" cy="2215989"/>
            <a:chOff x="782731" y="1440682"/>
            <a:chExt cx="5792732" cy="2215989"/>
          </a:xfrm>
        </p:grpSpPr>
        <p:sp>
          <p:nvSpPr>
            <p:cNvPr id="6" name="TextBox 5">
              <a:extLst>
                <a:ext uri="{FF2B5EF4-FFF2-40B4-BE49-F238E27FC236}">
                  <a16:creationId xmlns:a16="http://schemas.microsoft.com/office/drawing/2014/main" id="{009EAD6C-D563-D744-AFCA-AE8CA95E6630}"/>
                </a:ext>
              </a:extLst>
            </p:cNvPr>
            <p:cNvSpPr txBox="1"/>
            <p:nvPr/>
          </p:nvSpPr>
          <p:spPr>
            <a:xfrm>
              <a:off x="782731" y="144068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a:t>
              </a:r>
            </a:p>
            <a:p>
              <a:pPr algn="ctr"/>
              <a:r>
                <a:rPr lang="en-NL" sz="5000" b="1" dirty="0">
                  <a:solidFill>
                    <a:schemeClr val="bg1"/>
                  </a:solidFill>
                  <a:latin typeface="Ubuntu" panose="020B0504030602030204" pitchFamily="34" charset="0"/>
                </a:rPr>
                <a:t>frequentie</a:t>
              </a:r>
            </a:p>
          </p:txBody>
        </p:sp>
        <p:sp>
          <p:nvSpPr>
            <p:cNvPr id="10" name="Oval 9">
              <a:extLst>
                <a:ext uri="{FF2B5EF4-FFF2-40B4-BE49-F238E27FC236}">
                  <a16:creationId xmlns:a16="http://schemas.microsoft.com/office/drawing/2014/main" id="{6ADC8B98-F9B2-B546-8339-E15F909A01FB}"/>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E1F4DC01-F055-E849-8058-821EF6BF1903}"/>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62F621B-BF71-FC4A-ACB1-F4A7241545D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87523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525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EFFB25-8CDC-344F-8D02-155D09741218}"/>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5BF3484-2EDD-8243-A82D-802F04ED2EA4}"/>
              </a:ext>
            </a:extLst>
          </p:cNvPr>
          <p:cNvGrpSpPr/>
          <p:nvPr/>
        </p:nvGrpSpPr>
        <p:grpSpPr>
          <a:xfrm>
            <a:off x="883471" y="1578674"/>
            <a:ext cx="5792732" cy="2170302"/>
            <a:chOff x="782731" y="1486369"/>
            <a:chExt cx="5792732" cy="2170302"/>
          </a:xfrm>
        </p:grpSpPr>
        <p:sp>
          <p:nvSpPr>
            <p:cNvPr id="4" name="TextBox 3">
              <a:extLst>
                <a:ext uri="{FF2B5EF4-FFF2-40B4-BE49-F238E27FC236}">
                  <a16:creationId xmlns:a16="http://schemas.microsoft.com/office/drawing/2014/main" id="{EDC2FECD-DABB-1340-A5D4-C463C1035B75}"/>
                </a:ext>
              </a:extLst>
            </p:cNvPr>
            <p:cNvSpPr txBox="1"/>
            <p:nvPr/>
          </p:nvSpPr>
          <p:spPr>
            <a:xfrm>
              <a:off x="782731" y="1486369"/>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Gemiddelde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Reparatietijd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C8E8937-97FF-8A41-884B-A7A96E7A9C0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2E5CBEA-24C1-8B4D-9704-2307EEE758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0309463A-E65F-694C-A72D-09FFCC04DDA8}"/>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141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F46A24F-F843-6F43-B798-8E0A66AEBE9A}"/>
              </a:ext>
            </a:extLst>
          </p:cNvPr>
          <p:cNvSpPr/>
          <p:nvPr/>
        </p:nvSpPr>
        <p:spPr>
          <a:xfrm>
            <a:off x="616593" y="649001"/>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7" name="TextBox 6">
            <a:extLst>
              <a:ext uri="{FF2B5EF4-FFF2-40B4-BE49-F238E27FC236}">
                <a16:creationId xmlns:a16="http://schemas.microsoft.com/office/drawing/2014/main" id="{DB3D77AE-9792-C547-90E9-C96C9012A78D}"/>
              </a:ext>
            </a:extLst>
          </p:cNvPr>
          <p:cNvSpPr txBox="1"/>
          <p:nvPr/>
        </p:nvSpPr>
        <p:spPr>
          <a:xfrm>
            <a:off x="616593" y="1964111"/>
            <a:ext cx="6326488" cy="1323439"/>
          </a:xfrm>
          <a:prstGeom prst="rect">
            <a:avLst/>
          </a:prstGeom>
          <a:noFill/>
        </p:spPr>
        <p:txBody>
          <a:bodyPr wrap="square" rtlCol="0">
            <a:spAutoFit/>
          </a:bodyPr>
          <a:lstStyle/>
          <a:p>
            <a:pPr algn="ctr"/>
            <a:r>
              <a:rPr lang="en-NL" sz="8000" spc="100" dirty="0">
                <a:latin typeface="Marvel" pitchFamily="2" charset="0"/>
              </a:rPr>
              <a:t>UN</a:t>
            </a:r>
            <a:r>
              <a:rPr lang="en-NL" sz="8000" spc="400" dirty="0">
                <a:latin typeface="Marvel" pitchFamily="2" charset="0"/>
              </a:rPr>
              <a:t>R</a:t>
            </a:r>
            <a:r>
              <a:rPr lang="en-NL" sz="8000" dirty="0">
                <a:latin typeface="Marvel" pitchFamily="2" charset="0"/>
              </a:rPr>
              <a:t>E</a:t>
            </a:r>
            <a:r>
              <a:rPr lang="en-NL" sz="8000" spc="100" dirty="0">
                <a:latin typeface="Marvel" pitchFamily="2" charset="0"/>
              </a:rPr>
              <a:t>ALIZED </a:t>
            </a:r>
            <a:r>
              <a:rPr lang="en-NL" sz="8000" spc="-150" dirty="0">
                <a:latin typeface="Marvel" pitchFamily="2" charset="0"/>
              </a:rPr>
              <a:t>V</a:t>
            </a:r>
            <a:r>
              <a:rPr lang="en-NL" sz="8000" spc="100" dirty="0">
                <a:latin typeface="Marvel" pitchFamily="2" charset="0"/>
              </a:rPr>
              <a:t>ALUE</a:t>
            </a:r>
          </a:p>
        </p:txBody>
      </p:sp>
      <p:sp>
        <p:nvSpPr>
          <p:cNvPr id="8" name="TextBox 7">
            <a:extLst>
              <a:ext uri="{FF2B5EF4-FFF2-40B4-BE49-F238E27FC236}">
                <a16:creationId xmlns:a16="http://schemas.microsoft.com/office/drawing/2014/main" id="{ED283D89-81C5-A942-931B-F37B88051625}"/>
              </a:ext>
            </a:extLst>
          </p:cNvPr>
          <p:cNvSpPr txBox="1"/>
          <p:nvPr/>
        </p:nvSpPr>
        <p:spPr>
          <a:xfrm>
            <a:off x="1038385" y="2992265"/>
            <a:ext cx="5478651"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Nog</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gerealiseerde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toekomstige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waarde</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behaald</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kan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worden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wanneer</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behoeftes</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vervult</a:t>
            </a:r>
            <a:r>
              <a:rPr lang="en-GB" sz="1000" dirty="0">
                <a:solidFill>
                  <a:schemeClr val="bg1">
                    <a:lumMod val="50000"/>
                  </a:schemeClr>
                </a:solidFill>
                <a:latin typeface="Ubuntu" panose="020B0504030602030204" pitchFamily="34" charset="0"/>
              </a:rPr>
              <a:t> van alle </a:t>
            </a:r>
            <a:r>
              <a:rPr lang="en-GB" sz="1000" dirty="0" err="1">
                <a:solidFill>
                  <a:schemeClr val="bg1">
                    <a:lumMod val="50000"/>
                  </a:schemeClr>
                </a:solidFill>
                <a:latin typeface="Ubuntu" panose="020B0504030602030204" pitchFamily="34" charset="0"/>
              </a:rPr>
              <a:t>potentiële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gebruikers</a:t>
            </a:r>
            <a:endParaRPr lang="en-NL" sz="1000" dirty="0">
              <a:solidFill>
                <a:schemeClr val="bg1">
                  <a:lumMod val="50000"/>
                </a:schemeClr>
              </a:solidFill>
              <a:latin typeface="Ubuntu" panose="020B0504030602030204" pitchFamily="34" charset="0"/>
            </a:endParaRP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6318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7316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5568D5-D429-D947-80DE-2A5E309168BC}"/>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916E0CBF-53CB-5E4B-8BAE-86214A958466}"/>
              </a:ext>
            </a:extLst>
          </p:cNvPr>
          <p:cNvGrpSpPr/>
          <p:nvPr/>
        </p:nvGrpSpPr>
        <p:grpSpPr>
          <a:xfrm>
            <a:off x="883471" y="1936069"/>
            <a:ext cx="5792732" cy="1455511"/>
            <a:chOff x="782731" y="1978523"/>
            <a:chExt cx="5792732" cy="1455511"/>
          </a:xfrm>
        </p:grpSpPr>
        <p:sp>
          <p:nvSpPr>
            <p:cNvPr id="4" name="TextBox 3">
              <a:extLst>
                <a:ext uri="{FF2B5EF4-FFF2-40B4-BE49-F238E27FC236}">
                  <a16:creationId xmlns:a16="http://schemas.microsoft.com/office/drawing/2014/main" id="{5B7058D0-484F-7041-95AB-7E591285CA65}"/>
                </a:ext>
              </a:extLst>
            </p:cNvPr>
            <p:cNvSpPr txBox="1"/>
            <p:nvPr/>
          </p:nvSpPr>
          <p:spPr>
            <a:xfrm>
              <a:off x="782731" y="1978523"/>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Aanlooptijd</a:t>
              </a:r>
              <a:endParaRPr lang="en-NL" sz="5000" b="1" dirty="0">
                <a:solidFill>
                  <a:schemeClr val="bg1"/>
                </a:solidFill>
                <a:latin typeface="Ubuntu" panose="020B0504030602030204" pitchFamily="34" charset="0"/>
              </a:endParaRPr>
            </a:p>
          </p:txBody>
        </p:sp>
        <p:sp>
          <p:nvSpPr>
            <p:cNvPr id="11" name="Oval 10">
              <a:extLst>
                <a:ext uri="{FF2B5EF4-FFF2-40B4-BE49-F238E27FC236}">
                  <a16:creationId xmlns:a16="http://schemas.microsoft.com/office/drawing/2014/main" id="{C1EE0087-EF5B-A142-BB3A-13FB7CAF2828}"/>
                </a:ext>
              </a:extLst>
            </p:cNvPr>
            <p:cNvSpPr/>
            <p:nvPr/>
          </p:nvSpPr>
          <p:spPr>
            <a:xfrm>
              <a:off x="3068663" y="306988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A41BCC-AB03-6A42-B29E-3A0767815FC9}"/>
                </a:ext>
              </a:extLst>
            </p:cNvPr>
            <p:cNvSpPr/>
            <p:nvPr/>
          </p:nvSpPr>
          <p:spPr>
            <a:xfrm>
              <a:off x="3496992" y="30698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0D29B014-7DD0-B64E-8669-A34A658FB868}"/>
                </a:ext>
              </a:extLst>
            </p:cNvPr>
            <p:cNvSpPr/>
            <p:nvPr/>
          </p:nvSpPr>
          <p:spPr>
            <a:xfrm>
              <a:off x="3925321" y="30698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75642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4132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BB154A9-2B4F-C842-8772-D900D2DC33D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0EEFF9-5BFF-0C4A-9481-A20BE579B4CB}"/>
              </a:ext>
            </a:extLst>
          </p:cNvPr>
          <p:cNvGrpSpPr/>
          <p:nvPr/>
        </p:nvGrpSpPr>
        <p:grpSpPr>
          <a:xfrm>
            <a:off x="883471" y="1985879"/>
            <a:ext cx="5792732" cy="1355892"/>
            <a:chOff x="782731" y="2300779"/>
            <a:chExt cx="5792732" cy="1355892"/>
          </a:xfrm>
        </p:grpSpPr>
        <p:sp>
          <p:nvSpPr>
            <p:cNvPr id="5" name="TextBox 4">
              <a:extLst>
                <a:ext uri="{FF2B5EF4-FFF2-40B4-BE49-F238E27FC236}">
                  <a16:creationId xmlns:a16="http://schemas.microsoft.com/office/drawing/2014/main" id="{60AD8DD6-9A60-8743-8085-537BCCE56AB6}"/>
                </a:ext>
              </a:extLst>
            </p:cNvPr>
            <p:cNvSpPr txBox="1"/>
            <p:nvPr/>
          </p:nvSpPr>
          <p:spPr>
            <a:xfrm>
              <a:off x="782731" y="2300779"/>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Innovatieratio</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9843A664-9637-2F49-808D-9A2F1D875DB0}"/>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FBFD1914-147A-814C-B2B8-1C48337415B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143EDC96-8EC4-0B47-A041-3AFE2C68986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19464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37672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07FA702-B549-8B47-B360-0598DD5BE11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C70A03F-F298-AC40-99A9-F045809B2B77}"/>
              </a:ext>
            </a:extLst>
          </p:cNvPr>
          <p:cNvGrpSpPr/>
          <p:nvPr/>
        </p:nvGrpSpPr>
        <p:grpSpPr>
          <a:xfrm>
            <a:off x="883471" y="1983776"/>
            <a:ext cx="5792732" cy="1360097"/>
            <a:chOff x="782731" y="2296574"/>
            <a:chExt cx="5792732" cy="13600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96574"/>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Focustijd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5DA0924D-78C5-5B47-B4BB-5D9CD1B268B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9F5F616E-3884-194C-877E-D7A4DA55514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DE613FD-056A-D343-BD9B-C709717234C2}"/>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79055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39900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963618"/>
            <a:ext cx="5792732" cy="1400413"/>
            <a:chOff x="782731" y="2256258"/>
            <a:chExt cx="5792732" cy="1400413"/>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256258"/>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Uitrolfrequentie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34652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74428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586629"/>
            <a:ext cx="5792732" cy="2154391"/>
            <a:chOff x="782731" y="1502280"/>
            <a:chExt cx="5792732" cy="2154391"/>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150228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Technische </a:t>
              </a:r>
            </a:p>
            <a:p>
              <a:pPr algn="ctr"/>
              <a:r>
                <a:rPr lang="en-NL" sz="5000" b="1" dirty="0">
                  <a:solidFill>
                    <a:schemeClr val="bg1"/>
                  </a:solidFill>
                  <a:latin typeface="Ubuntu" panose="020B0504030602030204" pitchFamily="34" charset="0"/>
                </a:rPr>
                <a:t>Schuld</a:t>
              </a: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1019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1990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9E56DD5-634B-6848-A248-9892ADFFC6AD}"/>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4935A64A-AA7A-714E-9A2E-26607AAA8002}"/>
              </a:ext>
            </a:extLst>
          </p:cNvPr>
          <p:cNvGrpSpPr/>
          <p:nvPr/>
        </p:nvGrpSpPr>
        <p:grpSpPr>
          <a:xfrm>
            <a:off x="883471" y="1998726"/>
            <a:ext cx="5792732" cy="1330197"/>
            <a:chOff x="782731" y="2326474"/>
            <a:chExt cx="5792732" cy="1330197"/>
          </a:xfrm>
        </p:grpSpPr>
        <p:sp>
          <p:nvSpPr>
            <p:cNvPr id="4" name="TextBox 3">
              <a:extLst>
                <a:ext uri="{FF2B5EF4-FFF2-40B4-BE49-F238E27FC236}">
                  <a16:creationId xmlns:a16="http://schemas.microsoft.com/office/drawing/2014/main" id="{AF29F9D5-B3D4-3946-BEBF-95420A2CE6E9}"/>
                </a:ext>
              </a:extLst>
            </p:cNvPr>
            <p:cNvSpPr txBox="1"/>
            <p:nvPr/>
          </p:nvSpPr>
          <p:spPr>
            <a:xfrm>
              <a:off x="782731" y="2326474"/>
              <a:ext cx="5792732" cy="861774"/>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Hersteltijd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A3FB51E-232C-6746-A6BB-CCD934EE62FA}"/>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0E67C4F7-76EC-A04E-8A10-797FFFCB7E0A}"/>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0BF99AA-F8D9-AC4D-9A99-9E4974F1978C}"/>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65743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48236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082842"/>
            <a:ext cx="5792732" cy="2898306"/>
            <a:chOff x="883471" y="673017"/>
            <a:chExt cx="5792732" cy="3116720"/>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673017"/>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Aantal</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actieve</a:t>
              </a:r>
              <a:r>
                <a:rPr lang="en-GB" sz="5000" b="1" dirty="0">
                  <a:solidFill>
                    <a:schemeClr val="bg1"/>
                  </a:solidFill>
                  <a:latin typeface="Ubuntu" panose="020B0504030602030204" pitchFamily="34" charset="0"/>
                </a:rPr>
                <a:t> product (</a:t>
              </a:r>
              <a:r>
                <a:rPr lang="en-GB" sz="5000" b="1" dirty="0" err="1">
                  <a:solidFill>
                    <a:schemeClr val="bg1"/>
                  </a:solidFill>
                  <a:latin typeface="Ubuntu" panose="020B0504030602030204" pitchFamily="34" charset="0"/>
                </a:rPr>
                <a:t>broncode</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varianten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42559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425586"/>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425585"/>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11215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40228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F616033-11DC-F247-B322-D23C66626F7B}"/>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F3783B8A-057E-8847-A5F9-66E9C395C45B}"/>
              </a:ext>
            </a:extLst>
          </p:cNvPr>
          <p:cNvGrpSpPr/>
          <p:nvPr/>
        </p:nvGrpSpPr>
        <p:grpSpPr>
          <a:xfrm>
            <a:off x="883471" y="1143118"/>
            <a:ext cx="5792732" cy="2773855"/>
            <a:chOff x="883471" y="1576533"/>
            <a:chExt cx="5792732" cy="2773855"/>
          </a:xfrm>
        </p:grpSpPr>
        <p:sp>
          <p:nvSpPr>
            <p:cNvPr id="4" name="TextBox 3">
              <a:extLst>
                <a:ext uri="{FF2B5EF4-FFF2-40B4-BE49-F238E27FC236}">
                  <a16:creationId xmlns:a16="http://schemas.microsoft.com/office/drawing/2014/main" id="{AF29F9D5-B3D4-3946-BEBF-95420A2CE6E9}"/>
                </a:ext>
              </a:extLst>
            </p:cNvPr>
            <p:cNvSpPr txBox="1"/>
            <p:nvPr/>
          </p:nvSpPr>
          <p:spPr>
            <a:xfrm>
              <a:off x="883471" y="1576533"/>
              <a:ext cx="5792732" cy="2400657"/>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Tijd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benodigd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voor</a:t>
              </a:r>
              <a:r>
                <a:rPr lang="en-GB" sz="5000" b="1" dirty="0">
                  <a:solidFill>
                    <a:schemeClr val="bg1"/>
                  </a:solidFill>
                  <a:latin typeface="Ubuntu" panose="020B0504030602030204" pitchFamily="34" charset="0"/>
                </a:rPr>
                <a:t> het </a:t>
              </a:r>
              <a:r>
                <a:rPr lang="en-GB" sz="5000" b="1" dirty="0" err="1">
                  <a:solidFill>
                    <a:schemeClr val="bg1"/>
                  </a:solidFill>
                  <a:latin typeface="Ubuntu" panose="020B0504030602030204" pitchFamily="34" charset="0"/>
                </a:rPr>
                <a:t>samenvoegen</a:t>
              </a:r>
              <a:r>
                <a:rPr lang="en-GB" sz="5000" b="1" dirty="0">
                  <a:solidFill>
                    <a:schemeClr val="bg1"/>
                  </a:solidFill>
                  <a:latin typeface="Ubuntu" panose="020B0504030602030204" pitchFamily="34" charset="0"/>
                </a:rPr>
                <a:t> van </a:t>
              </a:r>
              <a:r>
                <a:rPr lang="en-GB" sz="5000" b="1" dirty="0" err="1">
                  <a:solidFill>
                    <a:schemeClr val="bg1"/>
                  </a:solidFill>
                  <a:latin typeface="Ubuntu" panose="020B0504030602030204" pitchFamily="34" charset="0"/>
                </a:rPr>
                <a:t>broncode</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8E6CB132-B323-8640-8026-1DF125BD5E21}"/>
                </a:ext>
              </a:extLst>
            </p:cNvPr>
            <p:cNvSpPr/>
            <p:nvPr/>
          </p:nvSpPr>
          <p:spPr>
            <a:xfrm>
              <a:off x="3169403" y="3986241"/>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2C8D3FA5-1ABC-BF4A-B070-B50AE6AAE754}"/>
                </a:ext>
              </a:extLst>
            </p:cNvPr>
            <p:cNvSpPr/>
            <p:nvPr/>
          </p:nvSpPr>
          <p:spPr>
            <a:xfrm>
              <a:off x="3597732" y="3986240"/>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60A5B3C-4E14-2948-A0A7-F164D7F1B9A8}"/>
                </a:ext>
              </a:extLst>
            </p:cNvPr>
            <p:cNvSpPr/>
            <p:nvPr/>
          </p:nvSpPr>
          <p:spPr>
            <a:xfrm>
              <a:off x="4026061" y="398623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72709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38893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3C6D795-2973-C64C-A34B-F08AF4C232D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3CF62747-AE27-1345-A9B2-8EF946A58C98}"/>
              </a:ext>
            </a:extLst>
          </p:cNvPr>
          <p:cNvGrpSpPr/>
          <p:nvPr/>
        </p:nvGrpSpPr>
        <p:grpSpPr>
          <a:xfrm>
            <a:off x="883471" y="1574808"/>
            <a:ext cx="5792732" cy="2065737"/>
            <a:chOff x="782934" y="1997529"/>
            <a:chExt cx="5792732" cy="2065737"/>
          </a:xfrm>
        </p:grpSpPr>
        <p:sp>
          <p:nvSpPr>
            <p:cNvPr id="4" name="TextBox 3">
              <a:extLst>
                <a:ext uri="{FF2B5EF4-FFF2-40B4-BE49-F238E27FC236}">
                  <a16:creationId xmlns:a16="http://schemas.microsoft.com/office/drawing/2014/main" id="{00B27107-884A-6843-9E91-CBFCA3A06FE0}"/>
                </a:ext>
              </a:extLst>
            </p:cNvPr>
            <p:cNvSpPr txBox="1"/>
            <p:nvPr/>
          </p:nvSpPr>
          <p:spPr>
            <a:xfrm>
              <a:off x="782934" y="1997529"/>
              <a:ext cx="5792732" cy="1631216"/>
            </a:xfrm>
            <a:prstGeom prst="rect">
              <a:avLst/>
            </a:prstGeom>
            <a:noFill/>
          </p:spPr>
          <p:txBody>
            <a:bodyPr wrap="square" rtlCol="0">
              <a:spAutoFit/>
            </a:bodyPr>
            <a:lstStyle/>
            <a:p>
              <a:pPr algn="ctr"/>
              <a:r>
                <a:rPr lang="en-GB" sz="5000" b="1" dirty="0" err="1">
                  <a:solidFill>
                    <a:schemeClr val="bg1"/>
                  </a:solidFill>
                  <a:latin typeface="Ubuntu" panose="020B0504030602030204" pitchFamily="34" charset="0"/>
                </a:rPr>
                <a:t>Tijd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besteed</a:t>
              </a:r>
              <a:r>
                <a:rPr lang="en-GB" sz="5000" b="1" dirty="0">
                  <a:solidFill>
                    <a:schemeClr val="bg1"/>
                  </a:solidFill>
                  <a:latin typeface="Ubuntu" panose="020B0504030602030204" pitchFamily="34" charset="0"/>
                </a:rPr>
                <a:t> </a:t>
              </a:r>
              <a:r>
                <a:rPr lang="en-GB" sz="5000" b="1" dirty="0" err="1">
                  <a:solidFill>
                    <a:schemeClr val="bg1"/>
                  </a:solidFill>
                  <a:latin typeface="Ubuntu" panose="020B0504030602030204" pitchFamily="34" charset="0"/>
                </a:rPr>
                <a:t>aan</a:t>
              </a:r>
              <a:r>
                <a:rPr lang="en-GB" sz="5000" b="1" dirty="0">
                  <a:solidFill>
                    <a:schemeClr val="bg1"/>
                  </a:solidFill>
                  <a:latin typeface="Ubuntu" panose="020B0504030602030204" pitchFamily="34" charset="0"/>
                </a:rPr>
                <a:t> Context-</a:t>
              </a:r>
              <a:r>
                <a:rPr lang="en-GB" sz="5000" b="1" dirty="0" err="1">
                  <a:solidFill>
                    <a:schemeClr val="bg1"/>
                  </a:solidFill>
                  <a:latin typeface="Ubuntu" panose="020B0504030602030204" pitchFamily="34" charset="0"/>
                </a:rPr>
                <a:t>schakelen</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1622133D-821F-9042-82D2-7097BAB6F7A1}"/>
                </a:ext>
              </a:extLst>
            </p:cNvPr>
            <p:cNvSpPr/>
            <p:nvPr/>
          </p:nvSpPr>
          <p:spPr>
            <a:xfrm>
              <a:off x="3068866" y="3699119"/>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8B30F5A1-32AE-0446-A82F-EE66CBA81BB0}"/>
                </a:ext>
              </a:extLst>
            </p:cNvPr>
            <p:cNvSpPr/>
            <p:nvPr/>
          </p:nvSpPr>
          <p:spPr>
            <a:xfrm>
              <a:off x="3497195" y="3699118"/>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C92F34D9-0C44-4542-A373-43230FF10FFA}"/>
                </a:ext>
              </a:extLst>
            </p:cNvPr>
            <p:cNvSpPr/>
            <p:nvPr/>
          </p:nvSpPr>
          <p:spPr>
            <a:xfrm>
              <a:off x="3925524" y="3699117"/>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7361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40784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3BFEE0C-2D0D-C841-B46A-26120CB54DE6}"/>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9C9E60C-7C58-D74A-8F1E-F55AF946FBDD}"/>
              </a:ext>
            </a:extLst>
          </p:cNvPr>
          <p:cNvGrpSpPr/>
          <p:nvPr/>
        </p:nvGrpSpPr>
        <p:grpSpPr>
          <a:xfrm>
            <a:off x="883471" y="1257007"/>
            <a:ext cx="5792732" cy="2813636"/>
            <a:chOff x="782731" y="843035"/>
            <a:chExt cx="5792732" cy="2813636"/>
          </a:xfrm>
        </p:grpSpPr>
        <p:sp>
          <p:nvSpPr>
            <p:cNvPr id="4" name="TextBox 3">
              <a:extLst>
                <a:ext uri="{FF2B5EF4-FFF2-40B4-BE49-F238E27FC236}">
                  <a16:creationId xmlns:a16="http://schemas.microsoft.com/office/drawing/2014/main" id="{23DDF276-A1EB-B640-B158-2553E38C1619}"/>
                </a:ext>
              </a:extLst>
            </p:cNvPr>
            <p:cNvSpPr txBox="1"/>
            <p:nvPr/>
          </p:nvSpPr>
          <p:spPr>
            <a:xfrm>
              <a:off x="782731" y="843035"/>
              <a:ext cx="5792732" cy="2400657"/>
            </a:xfrm>
            <a:prstGeom prst="rect">
              <a:avLst/>
            </a:prstGeom>
            <a:noFill/>
          </p:spPr>
          <p:txBody>
            <a:bodyPr wrap="square" rtlCol="0">
              <a:spAutoFit/>
            </a:bodyPr>
            <a:lstStyle/>
            <a:p>
              <a:pPr algn="ctr"/>
              <a:r>
                <a:rPr lang="en-GB" sz="5000" b="1" dirty="0">
                  <a:solidFill>
                    <a:schemeClr val="bg1"/>
                  </a:solidFill>
                  <a:latin typeface="Ubuntu" panose="020B0504030602030204" pitchFamily="34" charset="0"/>
                </a:rPr>
                <a:t>Kloof in de </a:t>
              </a:r>
              <a:r>
                <a:rPr lang="en-GB" sz="5000" b="1" dirty="0" err="1">
                  <a:solidFill>
                    <a:schemeClr val="bg1"/>
                  </a:solidFill>
                  <a:latin typeface="Ubuntu" panose="020B0504030602030204" pitchFamily="34" charset="0"/>
                </a:rPr>
                <a:t>klant</a:t>
              </a:r>
              <a:r>
                <a:rPr lang="en-GB" sz="5000" b="1" dirty="0">
                  <a:solidFill>
                    <a:schemeClr val="bg1"/>
                  </a:solidFill>
                  <a:latin typeface="Ubuntu" panose="020B0504030602030204" pitchFamily="34" charset="0"/>
                </a:rPr>
                <a:t>- of </a:t>
              </a:r>
              <a:r>
                <a:rPr lang="en-GB" sz="5000" b="1" dirty="0" err="1">
                  <a:solidFill>
                    <a:schemeClr val="bg1"/>
                  </a:solidFill>
                  <a:latin typeface="Ubuntu" panose="020B0504030602030204" pitchFamily="34" charset="0"/>
                </a:rPr>
                <a:t>gebruikers-tevredenheid</a:t>
              </a:r>
              <a:endParaRPr lang="en-NL" sz="5000" b="1" dirty="0">
                <a:solidFill>
                  <a:schemeClr val="bg1"/>
                </a:solidFill>
                <a:latin typeface="Ubuntu" panose="020B0504030602030204" pitchFamily="34" charset="0"/>
              </a:endParaRPr>
            </a:p>
          </p:txBody>
        </p:sp>
        <p:sp>
          <p:nvSpPr>
            <p:cNvPr id="10" name="Oval 9">
              <a:extLst>
                <a:ext uri="{FF2B5EF4-FFF2-40B4-BE49-F238E27FC236}">
                  <a16:creationId xmlns:a16="http://schemas.microsoft.com/office/drawing/2014/main" id="{47680971-54DC-AD49-A5DC-1784704265CD}"/>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351EDF79-7F90-DB4F-BE6A-5DEC5CB5943E}"/>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33ED3F5F-1A0A-684B-95C0-7BC1EBF1337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68998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16592" y="629684"/>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644267" y="1964111"/>
            <a:ext cx="6298813" cy="1323439"/>
          </a:xfrm>
          <a:prstGeom prst="rect">
            <a:avLst/>
          </a:prstGeom>
          <a:noFill/>
        </p:spPr>
        <p:txBody>
          <a:bodyPr wrap="square" rtlCol="0">
            <a:spAutoFit/>
          </a:bodyPr>
          <a:lstStyle/>
          <a:p>
            <a:pPr algn="ctr"/>
            <a:r>
              <a:rPr lang="en-NL" sz="8000" spc="-150" dirty="0">
                <a:latin typeface="Marvel" pitchFamily="2" charset="0"/>
              </a:rPr>
              <a:t>T</a:t>
            </a:r>
            <a:r>
              <a:rPr lang="en-NL" sz="8000" spc="100" dirty="0">
                <a:latin typeface="Marvel" pitchFamily="2" charset="0"/>
              </a:rPr>
              <a:t>IME </a:t>
            </a:r>
            <a:r>
              <a:rPr lang="en-NL" sz="8000" spc="-300" dirty="0">
                <a:latin typeface="Marvel" pitchFamily="2" charset="0"/>
              </a:rPr>
              <a:t>T</a:t>
            </a:r>
            <a:r>
              <a:rPr lang="en-NL" sz="8000" spc="100" dirty="0">
                <a:latin typeface="Marvel" pitchFamily="2" charset="0"/>
              </a:rPr>
              <a:t>O M</a:t>
            </a:r>
            <a:r>
              <a:rPr lang="en-NL" sz="8000" spc="300" dirty="0">
                <a:latin typeface="Marvel" pitchFamily="2" charset="0"/>
              </a:rPr>
              <a:t>A</a:t>
            </a:r>
            <a:r>
              <a:rPr lang="en-NL" sz="8000" spc="600" dirty="0">
                <a:latin typeface="Marvel" pitchFamily="2" charset="0"/>
              </a:rPr>
              <a:t>R</a:t>
            </a:r>
            <a:r>
              <a:rPr lang="en-NL" sz="8000" dirty="0">
                <a:latin typeface="Marvel" pitchFamily="2" charset="0"/>
              </a:rPr>
              <a:t>KE</a:t>
            </a:r>
            <a:r>
              <a:rPr lang="en-NL" sz="8000" spc="100" dirty="0">
                <a:latin typeface="Marvel" pitchFamily="2" charset="0"/>
              </a:rPr>
              <a:t>T</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54624" y="2983424"/>
            <a:ext cx="527717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Tijd</a:t>
            </a:r>
            <a:r>
              <a:rPr lang="en-GB" sz="1000" dirty="0">
                <a:solidFill>
                  <a:schemeClr val="bg1">
                    <a:lumMod val="50000"/>
                  </a:schemeClr>
                </a:solidFill>
                <a:latin typeface="Ubuntu" panose="020B0504030602030204" pitchFamily="34" charset="0"/>
              </a:rPr>
              <a:t>-tot-</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-de-</a:t>
            </a:r>
            <a:r>
              <a:rPr lang="en-GB" sz="1000" dirty="0" err="1">
                <a:solidFill>
                  <a:schemeClr val="bg1">
                    <a:lumMod val="50000"/>
                  </a:schemeClr>
                </a:solidFill>
                <a:latin typeface="Ubuntu" panose="020B0504030602030204" pitchFamily="34" charset="0"/>
              </a:rPr>
              <a:t>markt</a:t>
            </a:r>
            <a:r>
              <a:rPr lang="en-GB" sz="1000" dirty="0">
                <a:solidFill>
                  <a:schemeClr val="bg1">
                    <a:lumMod val="50000"/>
                  </a:schemeClr>
                </a:solidFill>
                <a:latin typeface="Ubuntu" panose="020B0504030602030204" pitchFamily="34" charset="0"/>
              </a:rPr>
              <a:t>: Het </a:t>
            </a:r>
            <a:r>
              <a:rPr lang="en-GB" sz="1000" dirty="0" err="1">
                <a:solidFill>
                  <a:schemeClr val="bg1">
                    <a:lumMod val="50000"/>
                  </a:schemeClr>
                </a:solidFill>
                <a:latin typeface="Ubuntu" panose="020B0504030602030204" pitchFamily="34" charset="0"/>
              </a:rPr>
              <a:t>vermogen</a:t>
            </a:r>
            <a:r>
              <a:rPr lang="en-GB" sz="1000" dirty="0">
                <a:solidFill>
                  <a:schemeClr val="bg1">
                    <a:lumMod val="50000"/>
                  </a:schemeClr>
                </a:solidFill>
                <a:latin typeface="Ubuntu" panose="020B0504030602030204" pitchFamily="34" charset="0"/>
              </a:rPr>
              <a:t> van de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snel</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diensten</a:t>
            </a:r>
            <a:r>
              <a:rPr lang="en-GB" sz="1000" dirty="0">
                <a:solidFill>
                  <a:schemeClr val="bg1">
                    <a:lumMod val="50000"/>
                  </a:schemeClr>
                </a:solidFill>
                <a:latin typeface="Ubuntu" panose="020B0504030602030204" pitchFamily="34" charset="0"/>
              </a:rPr>
              <a:t> of </a:t>
            </a:r>
            <a:r>
              <a:rPr lang="en-GB" sz="1000" dirty="0" err="1">
                <a:solidFill>
                  <a:schemeClr val="bg1">
                    <a:lumMod val="50000"/>
                  </a:schemeClr>
                </a:solidFill>
                <a:latin typeface="Ubuntu" panose="020B0504030602030204" pitchFamily="34" charset="0"/>
              </a:rPr>
              <a:t>producten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62596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848217"/>
            <a:ext cx="6900243" cy="1631216"/>
          </a:xfrm>
          <a:prstGeom prst="rect">
            <a:avLst/>
          </a:prstGeom>
          <a:noFill/>
        </p:spPr>
        <p:txBody>
          <a:bodyPr wrap="square" rtlCol="0">
            <a:spAutoFit/>
          </a:bodyPr>
          <a:lstStyle/>
          <a:p>
            <a:pPr algn="ctr"/>
            <a:r>
              <a:rPr lang="en-NL" sz="5000" b="1">
                <a:latin typeface="Ubuntu" panose="020B0504030602030204" pitchFamily="34" charset="0"/>
              </a:rPr>
              <a:t>Meet geen Output; Meet de Uitkomst</a:t>
            </a: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463496"/>
            <a:ext cx="6900243" cy="2400657"/>
          </a:xfrm>
          <a:prstGeom prst="rect">
            <a:avLst/>
          </a:prstGeom>
          <a:noFill/>
        </p:spPr>
        <p:txBody>
          <a:bodyPr wrap="square" rtlCol="0">
            <a:spAutoFit/>
          </a:bodyPr>
          <a:lstStyle/>
          <a:p>
            <a:pPr algn="ctr"/>
            <a:r>
              <a:rPr lang="en-NL" sz="5000" b="1">
                <a:latin typeface="Ubuntu" panose="020B0504030602030204" pitchFamily="34" charset="0"/>
              </a:rPr>
              <a:t>Het gaat niet om de metingen, maar om de inzichten</a:t>
            </a:r>
          </a:p>
        </p:txBody>
      </p:sp>
    </p:spTree>
    <p:extLst>
      <p:ext uri="{BB962C8B-B14F-4D97-AF65-F5344CB8AC3E}">
        <p14:creationId xmlns:p14="http://schemas.microsoft.com/office/powerpoint/2010/main" val="3864524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3170099"/>
          </a:xfrm>
          <a:prstGeom prst="rect">
            <a:avLst/>
          </a:prstGeom>
          <a:noFill/>
        </p:spPr>
        <p:txBody>
          <a:bodyPr wrap="square" rtlCol="0">
            <a:spAutoFit/>
          </a:bodyPr>
          <a:lstStyle/>
          <a:p>
            <a:pPr algn="ctr"/>
            <a:r>
              <a:rPr lang="en-NL" sz="5000">
                <a:latin typeface="Ubuntu" panose="020B0504030602030204" pitchFamily="34" charset="0"/>
              </a:rPr>
              <a:t>Leer meer over</a:t>
            </a:r>
            <a:endParaRPr lang="en-NL" sz="5000" b="1">
              <a:latin typeface="Ubuntu" panose="020B0504030602030204" pitchFamily="34" charset="0"/>
            </a:endParaRPr>
          </a:p>
          <a:p>
            <a:pPr algn="ctr"/>
            <a:r>
              <a:rPr lang="en-NL" sz="5000" b="1">
                <a:latin typeface="Ubuntu" panose="020B0504030602030204" pitchFamily="34" charset="0"/>
              </a:rPr>
              <a:t>Evidence Based Management </a:t>
            </a:r>
            <a:r>
              <a:rPr lang="en-NL" sz="5000">
                <a:latin typeface="Ubuntu" panose="020B0504030602030204" pitchFamily="34" charset="0"/>
              </a:rPr>
              <a:t>op</a:t>
            </a:r>
          </a:p>
          <a:p>
            <a:pPr algn="ctr"/>
            <a:r>
              <a:rPr lang="en-NL" sz="5000">
                <a:latin typeface="Ubuntu" panose="020B0504030602030204" pitchFamily="34" charset="0"/>
              </a:rPr>
              <a:t>http://scrum.org/EBM</a:t>
            </a:r>
          </a:p>
        </p:txBody>
      </p:sp>
    </p:spTree>
    <p:extLst>
      <p:ext uri="{BB962C8B-B14F-4D97-AF65-F5344CB8AC3E}">
        <p14:creationId xmlns:p14="http://schemas.microsoft.com/office/powerpoint/2010/main" val="1377554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571688"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Spiekbrief met</a:t>
            </a:r>
            <a:r>
              <a:rPr lang="en-NL" sz="2000" dirty="0">
                <a:latin typeface="Ubuntu" panose="020B0504030602030204" pitchFamily="34" charset="0"/>
              </a:rPr>
              <a:t> </a:t>
            </a:r>
            <a:r>
              <a:rPr lang="en-NL" sz="2000" b="1" dirty="0">
                <a:latin typeface="Ubuntu" panose="020B0504030602030204" pitchFamily="34" charset="0"/>
              </a:rPr>
              <a:t>Key Value Measure voorbeelden</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5010149" y="4821023"/>
            <a:ext cx="2434493" cy="276999"/>
          </a:xfrm>
          <a:prstGeom prst="rect">
            <a:avLst/>
          </a:prstGeom>
          <a:noFill/>
        </p:spPr>
        <p:txBody>
          <a:bodyPr wrap="square" rtlCol="0">
            <a:spAutoFit/>
          </a:bodyPr>
          <a:lstStyle/>
          <a:p>
            <a:pPr algn="r"/>
            <a:r>
              <a:rPr lang="en-GB" sz="600" baseline="30000" dirty="0">
                <a:solidFill>
                  <a:schemeClr val="bg1">
                    <a:lumMod val="65000"/>
                  </a:schemeClr>
                </a:solidFill>
                <a:latin typeface="Ubuntu" panose="020B0504030602030204" pitchFamily="34" charset="0"/>
              </a:rPr>
              <a:t>1 </a:t>
            </a:r>
            <a:r>
              <a:rPr lang="en-GB" sz="600" dirty="0" err="1">
                <a:solidFill>
                  <a:schemeClr val="bg1">
                    <a:lumMod val="65000"/>
                  </a:schemeClr>
                </a:solidFill>
                <a:latin typeface="Ubuntu" panose="020B0504030602030204" pitchFamily="34" charset="0"/>
              </a:rPr>
              <a:t>Voor</a:t>
            </a:r>
            <a:r>
              <a:rPr lang="en-GB" sz="600" dirty="0">
                <a:solidFill>
                  <a:schemeClr val="bg1">
                    <a:lumMod val="65000"/>
                  </a:schemeClr>
                </a:solidFill>
                <a:latin typeface="Ubuntu" panose="020B0504030602030204" pitchFamily="34" charset="0"/>
              </a:rPr>
              <a:t> </a:t>
            </a:r>
            <a:r>
              <a:rPr lang="en-GB" sz="600" dirty="0" err="1">
                <a:solidFill>
                  <a:schemeClr val="bg1">
                    <a:lumMod val="65000"/>
                  </a:schemeClr>
                </a:solidFill>
                <a:latin typeface="Ubuntu" panose="020B0504030602030204" pitchFamily="34" charset="0"/>
              </a:rPr>
              <a:t>meer</a:t>
            </a:r>
            <a:r>
              <a:rPr lang="en-GB" sz="600" dirty="0">
                <a:solidFill>
                  <a:schemeClr val="bg1">
                    <a:lumMod val="65000"/>
                  </a:schemeClr>
                </a:solidFill>
                <a:latin typeface="Ubuntu" panose="020B0504030602030204" pitchFamily="34" charset="0"/>
              </a:rPr>
              <a:t> </a:t>
            </a:r>
            <a:r>
              <a:rPr lang="en-GB" sz="600" dirty="0" err="1">
                <a:solidFill>
                  <a:schemeClr val="bg1">
                    <a:lumMod val="65000"/>
                  </a:schemeClr>
                </a:solidFill>
                <a:latin typeface="Ubuntu" panose="020B0504030602030204" pitchFamily="34" charset="0"/>
              </a:rPr>
              <a:t>informatie</a:t>
            </a:r>
            <a:r>
              <a:rPr lang="en-GB" sz="600" dirty="0">
                <a:solidFill>
                  <a:schemeClr val="bg1">
                    <a:lumMod val="65000"/>
                  </a:schemeClr>
                </a:solidFill>
                <a:latin typeface="Ubuntu" panose="020B0504030602030204" pitchFamily="34" charset="0"/>
              </a:rPr>
              <a:t> </a:t>
            </a:r>
            <a:r>
              <a:rPr lang="en-GB" sz="600" dirty="0" err="1">
                <a:solidFill>
                  <a:schemeClr val="bg1">
                    <a:lumMod val="65000"/>
                  </a:schemeClr>
                </a:solidFill>
                <a:latin typeface="Ubuntu" panose="020B0504030602030204" pitchFamily="34" charset="0"/>
              </a:rPr>
              <a:t>zie</a:t>
            </a:r>
            <a:r>
              <a:rPr lang="en-GB" sz="600" dirty="0">
                <a:solidFill>
                  <a:schemeClr val="bg1">
                    <a:lumMod val="65000"/>
                  </a:schemeClr>
                </a:solidFill>
                <a:latin typeface="Ubuntu" panose="020B0504030602030204" pitchFamily="34" charset="0"/>
              </a:rPr>
              <a:t> het DORA 2019 report (Engels)</a:t>
            </a:r>
            <a:endParaRPr lang="en-NL" sz="600" dirty="0">
              <a:solidFill>
                <a:schemeClr val="bg1">
                  <a:lumMod val="65000"/>
                </a:schemeClr>
              </a:solidFill>
              <a:latin typeface="Ubuntu" panose="020B0504030602030204" pitchFamily="34" charset="0"/>
            </a:endParaRPr>
          </a:p>
          <a:p>
            <a:pPr algn="r"/>
            <a:r>
              <a:rPr lang="en-NL" sz="600" dirty="0">
                <a:solidFill>
                  <a:schemeClr val="bg1">
                    <a:lumMod val="65000"/>
                  </a:schemeClr>
                </a:solidFill>
                <a:latin typeface="Ubuntu" panose="020B0504030602030204" pitchFamily="34" charset="0"/>
              </a:rPr>
              <a:t>Bron: EBM gids 2020, http://scrum.org/EBM</a:t>
            </a:r>
          </a:p>
        </p:txBody>
      </p:sp>
      <p:pic>
        <p:nvPicPr>
          <p:cNvPr id="5" name="Picture 4">
            <a:extLst>
              <a:ext uri="{FF2B5EF4-FFF2-40B4-BE49-F238E27FC236}">
                <a16:creationId xmlns:a16="http://schemas.microsoft.com/office/drawing/2014/main" id="{B25B9DC0-E698-B44B-9BD1-7DF86B3BB8C6}"/>
              </a:ext>
            </a:extLst>
          </p:cNvPr>
          <p:cNvPicPr>
            <a:picLocks noChangeAspect="1"/>
          </p:cNvPicPr>
          <p:nvPr/>
        </p:nvPicPr>
        <p:blipFill rotWithShape="1">
          <a:blip r:embed="rId3"/>
          <a:srcRect t="2737"/>
          <a:stretch/>
        </p:blipFill>
        <p:spPr>
          <a:xfrm>
            <a:off x="2576185" y="4014320"/>
            <a:ext cx="2470990" cy="896230"/>
          </a:xfrm>
          <a:prstGeom prst="rect">
            <a:avLst/>
          </a:prstGeom>
        </p:spPr>
      </p:pic>
      <p:pic>
        <p:nvPicPr>
          <p:cNvPr id="10" name="Picture 9">
            <a:extLst>
              <a:ext uri="{FF2B5EF4-FFF2-40B4-BE49-F238E27FC236}">
                <a16:creationId xmlns:a16="http://schemas.microsoft.com/office/drawing/2014/main" id="{5665FA40-5696-9548-A234-DD32383B8FD2}"/>
              </a:ext>
            </a:extLst>
          </p:cNvPr>
          <p:cNvPicPr>
            <a:picLocks noChangeAspect="1"/>
          </p:cNvPicPr>
          <p:nvPr/>
        </p:nvPicPr>
        <p:blipFill rotWithShape="1">
          <a:blip r:embed="rId4"/>
          <a:srcRect t="2357"/>
          <a:stretch/>
        </p:blipFill>
        <p:spPr>
          <a:xfrm>
            <a:off x="5049525" y="2853640"/>
            <a:ext cx="2358273" cy="1612265"/>
          </a:xfrm>
          <a:prstGeom prst="rect">
            <a:avLst/>
          </a:prstGeom>
        </p:spPr>
      </p:pic>
      <p:sp>
        <p:nvSpPr>
          <p:cNvPr id="9" name="TextBox 8">
            <a:extLst>
              <a:ext uri="{FF2B5EF4-FFF2-40B4-BE49-F238E27FC236}">
                <a16:creationId xmlns:a16="http://schemas.microsoft.com/office/drawing/2014/main" id="{89E47889-91EF-A243-A56B-16F2F9B0BEFE}"/>
              </a:ext>
            </a:extLst>
          </p:cNvPr>
          <p:cNvSpPr txBox="1"/>
          <p:nvPr/>
        </p:nvSpPr>
        <p:spPr>
          <a:xfrm>
            <a:off x="44103" y="2896266"/>
            <a:ext cx="989373" cy="200055"/>
          </a:xfrm>
          <a:prstGeom prst="rect">
            <a:avLst/>
          </a:prstGeom>
          <a:noFill/>
        </p:spPr>
        <p:txBody>
          <a:bodyPr wrap="none" rtlCol="0">
            <a:spAutoFit/>
          </a:bodyPr>
          <a:lstStyle/>
          <a:p>
            <a:r>
              <a:rPr lang="en-NL" sz="700" dirty="0"/>
              <a:t>Unrealized Value (UV)</a:t>
            </a:r>
          </a:p>
        </p:txBody>
      </p:sp>
      <p:graphicFrame>
        <p:nvGraphicFramePr>
          <p:cNvPr id="14" name="Table 13">
            <a:extLst>
              <a:ext uri="{FF2B5EF4-FFF2-40B4-BE49-F238E27FC236}">
                <a16:creationId xmlns:a16="http://schemas.microsoft.com/office/drawing/2014/main" id="{03155846-3CC2-C742-8D5D-EEC07BBF2F90}"/>
              </a:ext>
            </a:extLst>
          </p:cNvPr>
          <p:cNvGraphicFramePr>
            <a:graphicFrameLocks noGrp="1"/>
          </p:cNvGraphicFramePr>
          <p:nvPr>
            <p:extLst>
              <p:ext uri="{D42A27DB-BD31-4B8C-83A1-F6EECF244321}">
                <p14:modId xmlns:p14="http://schemas.microsoft.com/office/powerpoint/2010/main" val="1309557930"/>
              </p:ext>
            </p:extLst>
          </p:nvPr>
        </p:nvGraphicFramePr>
        <p:xfrm>
          <a:off x="120756" y="714714"/>
          <a:ext cx="2437959" cy="1949112"/>
        </p:xfrm>
        <a:graphic>
          <a:graphicData uri="http://schemas.openxmlformats.org/drawingml/2006/table">
            <a:tbl>
              <a:tblPr/>
              <a:tblGrid>
                <a:gridCol w="712023">
                  <a:extLst>
                    <a:ext uri="{9D8B030D-6E8A-4147-A177-3AD203B41FA5}">
                      <a16:colId xmlns:a16="http://schemas.microsoft.com/office/drawing/2014/main" val="3284831305"/>
                    </a:ext>
                  </a:extLst>
                </a:gridCol>
                <a:gridCol w="1725936">
                  <a:extLst>
                    <a:ext uri="{9D8B030D-6E8A-4147-A177-3AD203B41FA5}">
                      <a16:colId xmlns:a16="http://schemas.microsoft.com/office/drawing/2014/main" val="3925569094"/>
                    </a:ext>
                  </a:extLst>
                </a:gridCol>
              </a:tblGrid>
              <a:tr h="132698">
                <a:tc>
                  <a:txBody>
                    <a:bodyPr/>
                    <a:lstStyle/>
                    <a:p>
                      <a:pPr marL="0">
                        <a:lnSpc>
                          <a:spcPct val="115000"/>
                        </a:lnSpc>
                      </a:pPr>
                      <a:r>
                        <a:rPr lang="en-NL" sz="600">
                          <a:solidFill>
                            <a:srgbClr val="FFFFFF"/>
                          </a:solidFill>
                          <a:effectLst/>
                          <a:latin typeface="Arial" panose="020B0604020202020204" pitchFamily="34" charset="0"/>
                          <a:ea typeface="Arial" panose="020B0604020202020204" pitchFamily="34" charset="0"/>
                        </a:rPr>
                        <a:t>KVM</a:t>
                      </a:r>
                      <a:endParaRPr lang="en-NL" sz="80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en-NL" sz="600" dirty="0">
                          <a:solidFill>
                            <a:srgbClr val="FFFFFF"/>
                          </a:solidFill>
                          <a:effectLst/>
                          <a:latin typeface="Arial" panose="020B0604020202020204" pitchFamily="34" charset="0"/>
                          <a:ea typeface="Arial" panose="020B0604020202020204" pitchFamily="34" charset="0"/>
                        </a:rPr>
                        <a:t>Meetwaarde:</a:t>
                      </a:r>
                      <a:endParaRPr lang="en-NL" sz="8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4040145425"/>
                  </a:ext>
                </a:extLst>
              </a:tr>
              <a:tr h="49545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Omzet per medewerker</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verhouding (bruto omzet / aantal medewerkers) is een maatstaf voor het concurrentie vermogen binnen de sector. De verschillen tussen sectoren kunnen significant zijn.</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222490173"/>
                  </a:ext>
                </a:extLst>
              </a:tr>
              <a:tr h="30328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Kosten-percentage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totale opbrengsten van een product of dienst gedeeld door de totale kosten, inclusief operationele kosten.</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322778031"/>
                  </a:ext>
                </a:extLst>
              </a:tr>
              <a:tr h="21895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Medewerker-tevredenheid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van het sentiment bij de medewerkers, hun enthousiasme en energie.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19351081"/>
                  </a:ext>
                </a:extLst>
              </a:tr>
              <a:tr h="30328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Klant-tevredenheid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Een indicatie die beschrijft hoe gelukkig de klant wordt van het product, en de interactie ermee.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20717521"/>
                  </a:ext>
                </a:extLst>
              </a:tr>
              <a:tr h="49545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Productgebruik</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frequentie en/of intensiteit waarmee gebruikers interacteren met het product. Dit is een proxy voor de bruikbaarheid van het product en of het daadwerkelijk het probleem van de klant oplost.</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2278577"/>
                  </a:ext>
                </a:extLst>
              </a:tr>
            </a:tbl>
          </a:graphicData>
        </a:graphic>
      </p:graphicFrame>
      <p:sp>
        <p:nvSpPr>
          <p:cNvPr id="15" name="TextBox 14">
            <a:extLst>
              <a:ext uri="{FF2B5EF4-FFF2-40B4-BE49-F238E27FC236}">
                <a16:creationId xmlns:a16="http://schemas.microsoft.com/office/drawing/2014/main" id="{592472AD-26BC-F247-83B2-B664B6D64EF5}"/>
              </a:ext>
            </a:extLst>
          </p:cNvPr>
          <p:cNvSpPr txBox="1"/>
          <p:nvPr/>
        </p:nvSpPr>
        <p:spPr>
          <a:xfrm>
            <a:off x="44103" y="549365"/>
            <a:ext cx="958917" cy="200055"/>
          </a:xfrm>
          <a:prstGeom prst="rect">
            <a:avLst/>
          </a:prstGeom>
          <a:noFill/>
        </p:spPr>
        <p:txBody>
          <a:bodyPr wrap="square" rtlCol="0">
            <a:spAutoFit/>
          </a:bodyPr>
          <a:lstStyle/>
          <a:p>
            <a:r>
              <a:rPr lang="en-NL" sz="700" dirty="0"/>
              <a:t>Current Value (CV)</a:t>
            </a:r>
          </a:p>
        </p:txBody>
      </p:sp>
      <p:graphicFrame>
        <p:nvGraphicFramePr>
          <p:cNvPr id="17" name="Table 16">
            <a:extLst>
              <a:ext uri="{FF2B5EF4-FFF2-40B4-BE49-F238E27FC236}">
                <a16:creationId xmlns:a16="http://schemas.microsoft.com/office/drawing/2014/main" id="{74A0C8B8-4C65-6340-A58D-55072A17E228}"/>
              </a:ext>
            </a:extLst>
          </p:cNvPr>
          <p:cNvGraphicFramePr>
            <a:graphicFrameLocks noGrp="1"/>
          </p:cNvGraphicFramePr>
          <p:nvPr>
            <p:extLst>
              <p:ext uri="{D42A27DB-BD31-4B8C-83A1-F6EECF244321}">
                <p14:modId xmlns:p14="http://schemas.microsoft.com/office/powerpoint/2010/main" val="4215013463"/>
              </p:ext>
            </p:extLst>
          </p:nvPr>
        </p:nvGraphicFramePr>
        <p:xfrm>
          <a:off x="120757" y="3066854"/>
          <a:ext cx="2437958" cy="1546082"/>
        </p:xfrm>
        <a:graphic>
          <a:graphicData uri="http://schemas.openxmlformats.org/drawingml/2006/table">
            <a:tbl>
              <a:tblPr/>
              <a:tblGrid>
                <a:gridCol w="727053">
                  <a:extLst>
                    <a:ext uri="{9D8B030D-6E8A-4147-A177-3AD203B41FA5}">
                      <a16:colId xmlns:a16="http://schemas.microsoft.com/office/drawing/2014/main" val="2041823002"/>
                    </a:ext>
                  </a:extLst>
                </a:gridCol>
                <a:gridCol w="1710905">
                  <a:extLst>
                    <a:ext uri="{9D8B030D-6E8A-4147-A177-3AD203B41FA5}">
                      <a16:colId xmlns:a16="http://schemas.microsoft.com/office/drawing/2014/main" val="3700344097"/>
                    </a:ext>
                  </a:extLst>
                </a:gridCol>
              </a:tblGrid>
              <a:tr h="129561">
                <a:tc>
                  <a:txBody>
                    <a:bodyPr/>
                    <a:lstStyle/>
                    <a:p>
                      <a:pPr marL="0">
                        <a:lnSpc>
                          <a:spcPct val="115000"/>
                        </a:lnSpc>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600">
                          <a:solidFill>
                            <a:srgbClr val="FFFFFF"/>
                          </a:solidFill>
                          <a:effectLst/>
                          <a:latin typeface="Arial" panose="020B0604020202020204" pitchFamily="34" charset="0"/>
                          <a:ea typeface="Arial" panose="020B0604020202020204" pitchFamily="34" charset="0"/>
                        </a:rPr>
                        <a:t>Meetwaarde:</a:t>
                      </a:r>
                      <a:endParaRPr lang="en-NL" sz="60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516381735"/>
                  </a:ext>
                </a:extLst>
              </a:tr>
              <a:tr h="59721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Marktpotentie</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Dit is het aandeel dat een aanbieder van een goed of dienst (nog) niet heeft van de totale omzet op de betreffende markt in een bepaalde periode; dit is potentieel marktaandeel dat verkregen kan worden mits de klantbehoefte beter wordt vervuld.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82304000"/>
                  </a:ext>
                </a:extLst>
              </a:tr>
              <a:tr h="46567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kloof in de klant- of gebruikers-tevredenheid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Deze wordt uitgedrukt in het verschil tussen de ervaring die de klant wenst en datgene wat hij/zij ondervindt.</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526375794"/>
                  </a:ext>
                </a:extLst>
              </a:tr>
              <a:tr h="35363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Gewenste klantervaring of -tevredenheid</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absolute variant van de kloof: een indicator van de gewenste klantervaring.</a:t>
                      </a:r>
                      <a:endParaRPr lang="en-NL" sz="500" dirty="0">
                        <a:effectLst/>
                        <a:latin typeface="Arial" panose="020B0604020202020204" pitchFamily="34" charset="0"/>
                        <a:ea typeface="Arial" panose="020B0604020202020204" pitchFamily="34" charset="0"/>
                      </a:endParaRPr>
                    </a:p>
                  </a:txBody>
                  <a:tcPr marL="76200" marR="76200" marT="12700" marB="127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09327738"/>
                  </a:ext>
                </a:extLst>
              </a:tr>
            </a:tbl>
          </a:graphicData>
        </a:graphic>
      </p:graphicFrame>
      <p:sp>
        <p:nvSpPr>
          <p:cNvPr id="18" name="TextBox 17">
            <a:extLst>
              <a:ext uri="{FF2B5EF4-FFF2-40B4-BE49-F238E27FC236}">
                <a16:creationId xmlns:a16="http://schemas.microsoft.com/office/drawing/2014/main" id="{C5969DC5-90A9-EF4F-8B5E-62DD4F9A7FCF}"/>
              </a:ext>
            </a:extLst>
          </p:cNvPr>
          <p:cNvSpPr txBox="1"/>
          <p:nvPr/>
        </p:nvSpPr>
        <p:spPr>
          <a:xfrm>
            <a:off x="2506152" y="552642"/>
            <a:ext cx="1007007" cy="200055"/>
          </a:xfrm>
          <a:prstGeom prst="rect">
            <a:avLst/>
          </a:prstGeom>
          <a:noFill/>
        </p:spPr>
        <p:txBody>
          <a:bodyPr wrap="none" rtlCol="0">
            <a:spAutoFit/>
          </a:bodyPr>
          <a:lstStyle/>
          <a:p>
            <a:r>
              <a:rPr lang="en-NL" sz="700" dirty="0"/>
              <a:t>Time-to-Market (T2M)</a:t>
            </a:r>
          </a:p>
        </p:txBody>
      </p:sp>
      <p:graphicFrame>
        <p:nvGraphicFramePr>
          <p:cNvPr id="27" name="Table 26">
            <a:extLst>
              <a:ext uri="{FF2B5EF4-FFF2-40B4-BE49-F238E27FC236}">
                <a16:creationId xmlns:a16="http://schemas.microsoft.com/office/drawing/2014/main" id="{ECEDF2CD-0838-6543-9DBC-A9ECBB023ACA}"/>
              </a:ext>
            </a:extLst>
          </p:cNvPr>
          <p:cNvGraphicFramePr>
            <a:graphicFrameLocks noGrp="1"/>
          </p:cNvGraphicFramePr>
          <p:nvPr>
            <p:extLst>
              <p:ext uri="{D42A27DB-BD31-4B8C-83A1-F6EECF244321}">
                <p14:modId xmlns:p14="http://schemas.microsoft.com/office/powerpoint/2010/main" val="2536911725"/>
              </p:ext>
            </p:extLst>
          </p:nvPr>
        </p:nvGraphicFramePr>
        <p:xfrm>
          <a:off x="2590083" y="715297"/>
          <a:ext cx="2413717" cy="4210683"/>
        </p:xfrm>
        <a:graphic>
          <a:graphicData uri="http://schemas.openxmlformats.org/drawingml/2006/table">
            <a:tbl>
              <a:tblPr/>
              <a:tblGrid>
                <a:gridCol w="719823">
                  <a:extLst>
                    <a:ext uri="{9D8B030D-6E8A-4147-A177-3AD203B41FA5}">
                      <a16:colId xmlns:a16="http://schemas.microsoft.com/office/drawing/2014/main" val="2726177086"/>
                    </a:ext>
                  </a:extLst>
                </a:gridCol>
                <a:gridCol w="1693894">
                  <a:extLst>
                    <a:ext uri="{9D8B030D-6E8A-4147-A177-3AD203B41FA5}">
                      <a16:colId xmlns:a16="http://schemas.microsoft.com/office/drawing/2014/main" val="1398521523"/>
                    </a:ext>
                  </a:extLst>
                </a:gridCol>
              </a:tblGrid>
              <a:tr h="122056">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KVM</a:t>
                      </a:r>
                      <a:endParaRPr lang="en-NL" sz="6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spcBef>
                          <a:spcPts val="1100"/>
                        </a:spcBef>
                      </a:pPr>
                      <a:r>
                        <a:rPr lang="nl-NL" sz="600" dirty="0">
                          <a:solidFill>
                            <a:srgbClr val="FFFFFF"/>
                          </a:solidFill>
                          <a:effectLst/>
                          <a:latin typeface="Arial" panose="020B0604020202020204" pitchFamily="34" charset="0"/>
                          <a:ea typeface="Arial" panose="020B0604020202020204" pitchFamily="34" charset="0"/>
                        </a:rPr>
                        <a:t>Meetwaarde:</a:t>
                      </a:r>
                      <a:endParaRPr lang="en-NL" sz="6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1141619681"/>
                  </a:ext>
                </a:extLst>
              </a:tr>
              <a:tr h="32731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Bouw- en integratiefrequentie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aantal keren per tijdseenheid dat software geïntegreerd, gebouwd en getest wordt. Indien een team het product regelmatig of voortdurend naar de markt brengt is deze laatste indicator belangrijker.</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97024630"/>
                  </a:ext>
                </a:extLst>
              </a:tr>
              <a:tr h="40847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Release-frequentie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aantal keren per tijdseenheid (b.v. doorlopend, dagelijks, wekelijks, maandelijks, per kwartaal etc.) dat een product naar de markt wordt gebracht. Dit dient als maatstaf voor de tijd die nodig is om de eindgebruiker te voorzien van nieuwe en concurrerende producten.</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13654505"/>
                  </a:ext>
                </a:extLst>
              </a:tr>
              <a:tr h="48963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Release-stabilisatieperiode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De bestede tijd aan herstellen van problemen, tussen het moment waarop de </a:t>
                      </a:r>
                      <a:r>
                        <a:rPr lang="nl-NL" sz="450" dirty="0" err="1">
                          <a:solidFill>
                            <a:srgbClr val="000000"/>
                          </a:solidFill>
                          <a:effectLst/>
                          <a:latin typeface="Segoe UI" panose="020B0502040204020203" pitchFamily="34" charset="0"/>
                          <a:ea typeface="Times New Roman" panose="02020603050405020304" pitchFamily="18" charset="0"/>
                        </a:rPr>
                        <a:t>developers</a:t>
                      </a:r>
                      <a:r>
                        <a:rPr lang="nl-NL" sz="450" dirty="0">
                          <a:solidFill>
                            <a:srgbClr val="000000"/>
                          </a:solidFill>
                          <a:effectLst/>
                          <a:latin typeface="Segoe UI" panose="020B0502040204020203" pitchFamily="34" charset="0"/>
                          <a:ea typeface="Times New Roman" panose="02020603050405020304" pitchFamily="18" charset="0"/>
                        </a:rPr>
                        <a:t> aangeven dat het product klaar is om </a:t>
                      </a:r>
                      <a:r>
                        <a:rPr lang="nl-NL" sz="450" dirty="0" err="1">
                          <a:solidFill>
                            <a:srgbClr val="000000"/>
                          </a:solidFill>
                          <a:effectLst/>
                          <a:latin typeface="Segoe UI" panose="020B0502040204020203" pitchFamily="34" charset="0"/>
                          <a:ea typeface="Times New Roman" panose="02020603050405020304" pitchFamily="18" charset="0"/>
                        </a:rPr>
                        <a:t>gereleased</a:t>
                      </a:r>
                      <a:r>
                        <a:rPr lang="nl-NL" sz="450" dirty="0">
                          <a:solidFill>
                            <a:srgbClr val="000000"/>
                          </a:solidFill>
                          <a:effectLst/>
                          <a:latin typeface="Segoe UI" panose="020B0502040204020203" pitchFamily="34" charset="0"/>
                          <a:ea typeface="Times New Roman" panose="02020603050405020304" pitchFamily="18" charset="0"/>
                        </a:rPr>
                        <a:t> te worden en het moment dat het daadwerkelijk vrijgegeven kan worden. Ontwerp, de kwaliteit van het product, alsmede de robuustheid van het ontwikkelproces hebben hier directe invloed op.</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23907269"/>
                  </a:ext>
                </a:extLst>
              </a:tr>
              <a:tr h="367122">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Gemiddelde Reparatietijd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De gemiddelde periode die verstrijkt tussen het moment dat een probleem is ontdekt en dat het is opgelost. De gemiddelde reparatietijd kan gebruikt worden om de efficiency van de organisatie te meten met betrekking tot het oplossen van fouten.</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83791839"/>
                  </a:ext>
                </a:extLst>
              </a:tr>
              <a:tr h="32731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Doorlooptijd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De tussen het moment dat men aan een release begint te werken, tot het moment waarop deze daadwerkelijk wordt vrijgegeven. Deze meting geeft weer hoe snel een organisatie haar klant kan bereiken.</a:t>
                      </a:r>
                      <a:endParaRPr lang="en-NL" sz="45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806297977"/>
                  </a:ext>
                </a:extLst>
              </a:tr>
              <a:tr h="327314">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Aanlooptijd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De periode tussen het moment dat een nieuw idee of hypothese is geformuleerd en het moment dat het in de handen van de gebruiker beland. Deze metriek is een proxy voor de klanttevredenheid.</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4162118065"/>
                  </a:ext>
                </a:extLst>
              </a:tr>
              <a:tr h="24615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Aanlooptijd voor codewijzigingen</a:t>
                      </a:r>
                      <a:r>
                        <a:rPr lang="nl-NL" sz="500" baseline="30000" dirty="0">
                          <a:solidFill>
                            <a:srgbClr val="000000"/>
                          </a:solidFill>
                          <a:effectLst/>
                          <a:latin typeface="Arial" panose="020B0604020202020204" pitchFamily="34" charset="0"/>
                          <a:ea typeface="Arial" panose="020B0604020202020204" pitchFamily="34" charset="0"/>
                        </a:rPr>
                        <a:t> </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De periode tussen het opslaan van de code in het versie-managementsysteem en deze code succesvol werkend hebben op de productie omgeving.</a:t>
                      </a:r>
                      <a:r>
                        <a:rPr lang="nl-NL" sz="450" baseline="30000" dirty="0">
                          <a:solidFill>
                            <a:srgbClr val="000000"/>
                          </a:solidFill>
                          <a:effectLst/>
                          <a:latin typeface="Arial" panose="020B0604020202020204" pitchFamily="34" charset="0"/>
                          <a:ea typeface="Arial" panose="020B0604020202020204" pitchFamily="34" charset="0"/>
                        </a:rPr>
                        <a:t> 1</a:t>
                      </a:r>
                      <a:endParaRPr lang="en-NL" sz="45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75198573"/>
                  </a:ext>
                </a:extLst>
              </a:tr>
              <a:tr h="226441">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Uitrolfrequentie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Het aantal keer per periode dat een organisatie een nieuwe versie van het product vrijgeeft. </a:t>
                      </a:r>
                      <a:r>
                        <a:rPr lang="nl-NL" sz="450" baseline="30000" dirty="0">
                          <a:solidFill>
                            <a:srgbClr val="000000"/>
                          </a:solidFill>
                          <a:effectLst/>
                          <a:latin typeface="Arial" panose="020B0604020202020204" pitchFamily="34" charset="0"/>
                          <a:ea typeface="Arial" panose="020B0604020202020204" pitchFamily="34" charset="0"/>
                        </a:rPr>
                        <a:t>1</a:t>
                      </a:r>
                      <a:endParaRPr lang="en-NL" sz="45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3775563062"/>
                  </a:ext>
                </a:extLst>
              </a:tr>
              <a:tr h="226441">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Hersteltijd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De periode tussen het moment dat een service een storing ondergaat en het moment dat het hersteld is.</a:t>
                      </a:r>
                      <a:r>
                        <a:rPr lang="nl-NL" sz="450" baseline="30000" dirty="0">
                          <a:solidFill>
                            <a:srgbClr val="000000"/>
                          </a:solidFill>
                          <a:effectLst/>
                          <a:latin typeface="Arial" panose="020B0604020202020204" pitchFamily="34" charset="0"/>
                          <a:ea typeface="Times New Roman" panose="02020603050405020304" pitchFamily="18" charset="0"/>
                        </a:rPr>
                        <a:t>1</a:t>
                      </a:r>
                      <a:endParaRPr lang="en-NL" sz="45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811943871"/>
                  </a:ext>
                </a:extLst>
              </a:tr>
              <a:tr h="226441">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Leerperiode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De tijd benodigd om een idee uit te werken, schetsen, bouwen, aan een klant te leveren en te kunnen leren van hun interactie ermee.</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511339710"/>
                  </a:ext>
                </a:extLst>
              </a:tr>
              <a:tr h="246154">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Belemmerings-periode</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De gemiddelde tijd tussen het melden van een belemmering en het oplossen ervan. Dit is een proxy voor </a:t>
                      </a:r>
                      <a:r>
                        <a:rPr lang="nl-NL" sz="450" dirty="0" err="1">
                          <a:solidFill>
                            <a:srgbClr val="000000"/>
                          </a:solidFill>
                          <a:effectLst/>
                          <a:latin typeface="Segoe UI" panose="020B0502040204020203" pitchFamily="34" charset="0"/>
                          <a:ea typeface="Times New Roman" panose="02020603050405020304" pitchFamily="18" charset="0"/>
                        </a:rPr>
                        <a:t>medewerkertevredenheid</a:t>
                      </a:r>
                      <a:r>
                        <a:rPr lang="nl-NL" sz="450" dirty="0">
                          <a:solidFill>
                            <a:srgbClr val="000000"/>
                          </a:solidFill>
                          <a:effectLst/>
                          <a:latin typeface="Segoe UI" panose="020B0502040204020203" pitchFamily="34" charset="0"/>
                          <a:ea typeface="Times New Roman" panose="02020603050405020304" pitchFamily="18" charset="0"/>
                        </a:rPr>
                        <a:t> en aanlooptijd.</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152225860"/>
                  </a:ext>
                </a:extLst>
              </a:tr>
              <a:tr h="658117">
                <a:tc>
                  <a:txBody>
                    <a:bodyPr/>
                    <a:lstStyle/>
                    <a:p>
                      <a:pPr marL="0">
                        <a:lnSpc>
                          <a:spcPct val="115000"/>
                        </a:lnSpc>
                        <a:spcBef>
                          <a:spcPts val="1100"/>
                        </a:spcBef>
                        <a:spcAft>
                          <a:spcPts val="1200"/>
                        </a:spcAft>
                      </a:pPr>
                      <a:r>
                        <a:rPr lang="nl-NL" sz="500" dirty="0">
                          <a:solidFill>
                            <a:srgbClr val="000000"/>
                          </a:solidFill>
                          <a:effectLst/>
                          <a:latin typeface="Segoe UI" panose="020B0502040204020203" pitchFamily="34" charset="0"/>
                          <a:ea typeface="Times New Roman" panose="02020603050405020304" pitchFamily="18" charset="0"/>
                        </a:rPr>
                        <a:t>Omschakeltijd</a:t>
                      </a:r>
                      <a:endParaRPr lang="en-NL" sz="500" dirty="0">
                        <a:effectLst/>
                        <a:latin typeface="Arial" panose="020B0604020202020204" pitchFamily="34" charset="0"/>
                        <a:ea typeface="Arial" panose="020B0604020202020204" pitchFamily="34" charset="0"/>
                      </a:endParaRPr>
                    </a:p>
                  </a:txBody>
                  <a:tcPr marL="24837" marR="24837" marT="4140" marB="41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1200"/>
                        </a:spcAft>
                      </a:pPr>
                      <a:r>
                        <a:rPr lang="nl-NL" sz="450" dirty="0">
                          <a:solidFill>
                            <a:srgbClr val="000000"/>
                          </a:solidFill>
                          <a:effectLst/>
                          <a:latin typeface="Segoe UI" panose="020B0502040204020203" pitchFamily="34" charset="0"/>
                          <a:ea typeface="Times New Roman" panose="02020603050405020304" pitchFamily="18" charset="0"/>
                        </a:rPr>
                        <a:t>Een daadwerkelijke maatstaf van de wendbaarheid van de gehele organisatie. Het betreft de periode tussen het ontvangen van feedback of nieuwe informatie en het moment dat de organisatie daarop reageert; bijvoorbeeld hoe snel de organisatie kan reageren op een concurrent die een nieuwe markt-veroverende feature heeft uitgebracht, door in hun eigen product vergelijkbare of overtreffende mogelijkheden in te bouwen die de klantervaring meetbaar verbeteren.</a:t>
                      </a:r>
                      <a:endParaRPr lang="en-NL" sz="450" dirty="0">
                        <a:effectLst/>
                        <a:latin typeface="Arial" panose="020B0604020202020204" pitchFamily="34" charset="0"/>
                        <a:ea typeface="Arial" panose="020B0604020202020204" pitchFamily="34" charset="0"/>
                      </a:endParaRPr>
                    </a:p>
                  </a:txBody>
                  <a:tcPr marL="24837" marR="24837" marT="4140" marB="41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477318093"/>
                  </a:ext>
                </a:extLst>
              </a:tr>
            </a:tbl>
          </a:graphicData>
        </a:graphic>
      </p:graphicFrame>
      <p:sp>
        <p:nvSpPr>
          <p:cNvPr id="28" name="Rectangle 8">
            <a:extLst>
              <a:ext uri="{FF2B5EF4-FFF2-40B4-BE49-F238E27FC236}">
                <a16:creationId xmlns:a16="http://schemas.microsoft.com/office/drawing/2014/main" id="{979A0A17-A5B5-2747-BFDD-722982EB45E4}"/>
              </a:ext>
            </a:extLst>
          </p:cNvPr>
          <p:cNvSpPr>
            <a:spLocks noChangeArrowheads="1"/>
          </p:cNvSpPr>
          <p:nvPr/>
        </p:nvSpPr>
        <p:spPr bwMode="auto">
          <a:xfrm>
            <a:off x="2847975" y="1038225"/>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a:ln>
                  <a:noFill/>
                </a:ln>
                <a:solidFill>
                  <a:schemeClr val="tx1"/>
                </a:solidFill>
                <a:effectLst/>
                <a:latin typeface="Arial" panose="020B0604020202020204" pitchFamily="34" charset="0"/>
              </a:rPr>
            </a:br>
            <a:endParaRPr kumimoji="0" lang="en-NL" altLang="en-NL" sz="1800" b="0" i="0" u="none" strike="noStrike" cap="none" normalizeH="0" baseline="0">
              <a:ln>
                <a:noFill/>
              </a:ln>
              <a:solidFill>
                <a:schemeClr val="tx1"/>
              </a:solidFill>
              <a:effectLst/>
              <a:latin typeface="Arial" panose="020B0604020202020204" pitchFamily="34" charset="0"/>
            </a:endParaRPr>
          </a:p>
        </p:txBody>
      </p:sp>
      <p:graphicFrame>
        <p:nvGraphicFramePr>
          <p:cNvPr id="31" name="Table 30">
            <a:extLst>
              <a:ext uri="{FF2B5EF4-FFF2-40B4-BE49-F238E27FC236}">
                <a16:creationId xmlns:a16="http://schemas.microsoft.com/office/drawing/2014/main" id="{82A5174D-4DF5-A441-804A-4128BFB0CE84}"/>
              </a:ext>
            </a:extLst>
          </p:cNvPr>
          <p:cNvGraphicFramePr>
            <a:graphicFrameLocks noGrp="1"/>
          </p:cNvGraphicFramePr>
          <p:nvPr>
            <p:extLst>
              <p:ext uri="{D42A27DB-BD31-4B8C-83A1-F6EECF244321}">
                <p14:modId xmlns:p14="http://schemas.microsoft.com/office/powerpoint/2010/main" val="1411611829"/>
              </p:ext>
            </p:extLst>
          </p:nvPr>
        </p:nvGraphicFramePr>
        <p:xfrm>
          <a:off x="5040301" y="711539"/>
          <a:ext cx="2344749" cy="4058813"/>
        </p:xfrm>
        <a:graphic>
          <a:graphicData uri="http://schemas.openxmlformats.org/drawingml/2006/table">
            <a:tbl>
              <a:tblPr/>
              <a:tblGrid>
                <a:gridCol w="696933">
                  <a:extLst>
                    <a:ext uri="{9D8B030D-6E8A-4147-A177-3AD203B41FA5}">
                      <a16:colId xmlns:a16="http://schemas.microsoft.com/office/drawing/2014/main" val="2734978646"/>
                    </a:ext>
                  </a:extLst>
                </a:gridCol>
                <a:gridCol w="1647816">
                  <a:extLst>
                    <a:ext uri="{9D8B030D-6E8A-4147-A177-3AD203B41FA5}">
                      <a16:colId xmlns:a16="http://schemas.microsoft.com/office/drawing/2014/main" val="1377612251"/>
                    </a:ext>
                  </a:extLst>
                </a:gridCol>
              </a:tblGrid>
              <a:tr h="126661">
                <a:tc>
                  <a:txBody>
                    <a:bodyPr/>
                    <a:lstStyle/>
                    <a:p>
                      <a:pPr marL="0">
                        <a:lnSpc>
                          <a:spcPct val="115000"/>
                        </a:lnSpc>
                      </a:pPr>
                      <a:r>
                        <a:rPr lang="nl-NL" sz="500" b="1" dirty="0">
                          <a:solidFill>
                            <a:srgbClr val="FFFFFF"/>
                          </a:solidFill>
                          <a:effectLst/>
                          <a:latin typeface="Arial" panose="020B0604020202020204" pitchFamily="34" charset="0"/>
                          <a:ea typeface="Arial" panose="020B0604020202020204" pitchFamily="34" charset="0"/>
                        </a:rPr>
                        <a:t>KVM</a:t>
                      </a:r>
                      <a:endParaRPr lang="en-NL" sz="500" dirty="0">
                        <a:effectLst/>
                        <a:latin typeface="Arial" panose="020B0604020202020204" pitchFamily="34" charset="0"/>
                        <a:ea typeface="Arial" panose="020B0604020202020204" pitchFamily="34" charset="0"/>
                      </a:endParaRPr>
                    </a:p>
                  </a:txBody>
                  <a:tcPr marL="25736" marR="25736" marT="4289" marB="428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tc>
                  <a:txBody>
                    <a:bodyPr/>
                    <a:lstStyle/>
                    <a:p>
                      <a:pPr marL="0">
                        <a:lnSpc>
                          <a:spcPct val="115000"/>
                        </a:lnSpc>
                      </a:pPr>
                      <a:r>
                        <a:rPr lang="nl-NL" sz="500" dirty="0">
                          <a:solidFill>
                            <a:srgbClr val="FFFFFF"/>
                          </a:solidFill>
                          <a:effectLst/>
                          <a:latin typeface="Arial" panose="020B0604020202020204" pitchFamily="34" charset="0"/>
                          <a:ea typeface="Arial" panose="020B0604020202020204" pitchFamily="34" charset="0"/>
                        </a:rPr>
                        <a:t>Meetwaarde:</a:t>
                      </a:r>
                      <a:endParaRPr lang="en-NL" sz="500" dirty="0">
                        <a:effectLst/>
                        <a:latin typeface="Arial" panose="020B0604020202020204" pitchFamily="34" charset="0"/>
                        <a:ea typeface="Arial" panose="020B0604020202020204" pitchFamily="34" charset="0"/>
                      </a:endParaRPr>
                    </a:p>
                  </a:txBody>
                  <a:tcPr marL="25736" marR="25736" marT="4289" marB="428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ECA"/>
                    </a:solidFill>
                  </a:tcPr>
                </a:tc>
                <a:extLst>
                  <a:ext uri="{0D108BD9-81ED-4DB2-BD59-A6C34878D82A}">
                    <a16:rowId xmlns:a16="http://schemas.microsoft.com/office/drawing/2014/main" val="303712416"/>
                  </a:ext>
                </a:extLst>
              </a:tr>
              <a:tr h="4127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Innovatieratio</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percentage van de capaciteit, tijd of budget wat gespendeerd wordt aan het leveren van nieuwe functionaliteit, gedeeld door het totaal. Dit getal geeft inzicht in het vermogen van de organisatie om nieuwe functionaliteit aan een product toe te voegen.</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42280409"/>
                  </a:ext>
                </a:extLst>
              </a:tr>
              <a:tr h="4127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Defecten-trends</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Een meeting van de toe- of afname van defecten sinds de laatste meeting. Een defect is alles wat de waarde van het product verminderd voor een klant, gebruiker of de organisatie zelf. Defects zijn over het algemeen zaken die niet werken zoals bedoeld.</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29497199"/>
                  </a:ext>
                </a:extLst>
              </a:tr>
              <a:tr h="18871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Focustijd</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Het percentage van de tijd dat teams daadwerkelijk aan het product kunnen werken.</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48656309"/>
                  </a:ext>
                </a:extLst>
              </a:tr>
              <a:tr h="33808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geïnstalleerde versies</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Het aantal versies van het product dat op dit moment wordt ondersteund. Dit getal reflecteert de capaciteit die de organisatie gebruikt om oudere versies van de software te ondersteunen.</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836930181"/>
                  </a:ext>
                </a:extLst>
              </a:tr>
              <a:tr h="487463">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Technische schuld</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Een concept in software ontwikkeling dat de extra ontwikkelings- en testwerkzaamheden weerspiegelt die ontstaan wanneer "snelle" oplossingen resulteren in een later herstelwerk. Het creëert een ongewenste impact op het leveren van waarde en een vermijdbare toename van herstelwerk en risico.</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658341868"/>
                  </a:ext>
                </a:extLst>
              </a:tr>
              <a:tr h="4127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productiefouten</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aantal keren dat het Development Team in een bepaalde periode werd onderbroken om een probleem in een geïnstalleerd product op te lossen. Het aantal en de frequentie van productie-incidenten kan helpen om de stabiliteit van het product aan te geven.</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670677736"/>
                  </a:ext>
                </a:extLst>
              </a:tr>
              <a:tr h="338088">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Aantal actieve product (broncode) varianten</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aantal verschillende versies (of varianten) van een product of dienst. Geeft inzicht in de potentiële impact van verandering en de daaruit voortvloeiende complexiteit van het werk.</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600510824"/>
                  </a:ext>
                </a:extLst>
              </a:tr>
              <a:tr h="412776">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benodigd voor het samenvoegen van broncode</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a:solidFill>
                            <a:srgbClr val="000000"/>
                          </a:solidFill>
                          <a:effectLst/>
                          <a:latin typeface="Segoe UI" panose="020B0502040204020203" pitchFamily="34" charset="0"/>
                          <a:ea typeface="Times New Roman" panose="02020603050405020304" pitchFamily="18" charset="0"/>
                        </a:rPr>
                        <a:t>De hoeveelheid tijd die wordt besteed aan het aanbrengen van wijzigingen in verschillende versies van een product of dienst. Geeft inzicht in de potentiële impact van veranderingen en de daaruit voortvloeiende complexiteit van het werk.</a:t>
                      </a:r>
                      <a:endParaRPr lang="en-NL" sz="45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734148132"/>
                  </a:ext>
                </a:extLst>
              </a:tr>
              <a:tr h="562151">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Tijd besteed aan Context-schakelen</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Voorbeelden hiervan zijn tijd die verloren gaat door onderbrekingen als gevolg van vergaderingen of gesprekken, tijd die wordt besteed aan het wisselen tussen taken en tijd die verloren gaat wanneer teamleden worden onderbroken om mensen buiten het team te helpen, kunnen een eenvoudig inzicht geven in de omvang van het probleem.</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926951945"/>
                  </a:ext>
                </a:extLst>
              </a:tr>
              <a:tr h="263400">
                <a:tc>
                  <a:txBody>
                    <a:bodyPr/>
                    <a:lstStyle/>
                    <a:p>
                      <a:pPr marL="0">
                        <a:lnSpc>
                          <a:spcPct val="115000"/>
                        </a:lnSpc>
                        <a:spcBef>
                          <a:spcPts val="1100"/>
                        </a:spcBef>
                        <a:spcAft>
                          <a:spcPts val="0"/>
                        </a:spcAft>
                      </a:pPr>
                      <a:r>
                        <a:rPr lang="nl-NL" sz="500" dirty="0">
                          <a:solidFill>
                            <a:srgbClr val="000000"/>
                          </a:solidFill>
                          <a:effectLst/>
                          <a:latin typeface="Segoe UI" panose="020B0502040204020203" pitchFamily="34" charset="0"/>
                          <a:ea typeface="Times New Roman" panose="02020603050405020304" pitchFamily="18" charset="0"/>
                        </a:rPr>
                        <a:t>De faalratio van wijzigingen</a:t>
                      </a:r>
                      <a:endParaRPr lang="en-NL" sz="50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marL="0">
                        <a:lnSpc>
                          <a:spcPct val="115000"/>
                        </a:lnSpc>
                        <a:spcBef>
                          <a:spcPts val="1100"/>
                        </a:spcBef>
                        <a:spcAft>
                          <a:spcPts val="0"/>
                        </a:spcAft>
                      </a:pPr>
                      <a:r>
                        <a:rPr lang="nl-NL" sz="450" dirty="0">
                          <a:solidFill>
                            <a:srgbClr val="000000"/>
                          </a:solidFill>
                          <a:effectLst/>
                          <a:latin typeface="Segoe UI" panose="020B0502040204020203" pitchFamily="34" charset="0"/>
                          <a:ea typeface="Times New Roman" panose="02020603050405020304" pitchFamily="18" charset="0"/>
                        </a:rPr>
                        <a:t>Het percentage vrijgegeven productveranderingen die leiden tot een verminderde service en die moeten worden hersteld (bijv. </a:t>
                      </a:r>
                      <a:r>
                        <a:rPr lang="nl-NL" sz="450" dirty="0" err="1">
                          <a:solidFill>
                            <a:srgbClr val="000000"/>
                          </a:solidFill>
                          <a:effectLst/>
                          <a:latin typeface="Segoe UI" panose="020B0502040204020203" pitchFamily="34" charset="0"/>
                          <a:ea typeface="Times New Roman" panose="02020603050405020304" pitchFamily="18" charset="0"/>
                        </a:rPr>
                        <a:t>hotfix</a:t>
                      </a:r>
                      <a:r>
                        <a:rPr lang="nl-NL" sz="450" dirty="0">
                          <a:solidFill>
                            <a:srgbClr val="000000"/>
                          </a:solidFill>
                          <a:effectLst/>
                          <a:latin typeface="Segoe UI" panose="020B0502040204020203" pitchFamily="34" charset="0"/>
                          <a:ea typeface="Times New Roman" panose="02020603050405020304" pitchFamily="18" charset="0"/>
                        </a:rPr>
                        <a:t>, </a:t>
                      </a:r>
                      <a:r>
                        <a:rPr lang="nl-NL" sz="450" dirty="0" err="1">
                          <a:solidFill>
                            <a:srgbClr val="000000"/>
                          </a:solidFill>
                          <a:effectLst/>
                          <a:latin typeface="Segoe UI" panose="020B0502040204020203" pitchFamily="34" charset="0"/>
                          <a:ea typeface="Times New Roman" panose="02020603050405020304" pitchFamily="18" charset="0"/>
                        </a:rPr>
                        <a:t>rollback</a:t>
                      </a:r>
                      <a:r>
                        <a:rPr lang="nl-NL" sz="450" dirty="0">
                          <a:solidFill>
                            <a:srgbClr val="000000"/>
                          </a:solidFill>
                          <a:effectLst/>
                          <a:latin typeface="Segoe UI" panose="020B0502040204020203" pitchFamily="34" charset="0"/>
                          <a:ea typeface="Times New Roman" panose="02020603050405020304" pitchFamily="18" charset="0"/>
                        </a:rPr>
                        <a:t>, patch). </a:t>
                      </a:r>
                      <a:r>
                        <a:rPr lang="nl-NL" sz="450" baseline="30000" dirty="0">
                          <a:solidFill>
                            <a:srgbClr val="000000"/>
                          </a:solidFill>
                          <a:effectLst/>
                          <a:latin typeface="Arial" panose="020B0604020202020204" pitchFamily="34" charset="0"/>
                          <a:ea typeface="Times New Roman" panose="02020603050405020304" pitchFamily="18" charset="0"/>
                        </a:rPr>
                        <a:t>1</a:t>
                      </a:r>
                      <a:endParaRPr lang="en-NL" sz="450" dirty="0">
                        <a:effectLst/>
                        <a:latin typeface="Arial" panose="020B0604020202020204" pitchFamily="34" charset="0"/>
                        <a:ea typeface="Arial" panose="020B0604020202020204" pitchFamily="34" charset="0"/>
                      </a:endParaRPr>
                    </a:p>
                  </a:txBody>
                  <a:tcPr marL="21446" marR="21446" marT="21446" marB="2144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2081112833"/>
                  </a:ext>
                </a:extLst>
              </a:tr>
            </a:tbl>
          </a:graphicData>
        </a:graphic>
      </p:graphicFrame>
      <p:sp>
        <p:nvSpPr>
          <p:cNvPr id="32" name="Rectangle 11">
            <a:extLst>
              <a:ext uri="{FF2B5EF4-FFF2-40B4-BE49-F238E27FC236}">
                <a16:creationId xmlns:a16="http://schemas.microsoft.com/office/drawing/2014/main" id="{108B063C-892D-0340-9FCD-3B1832801DE5}"/>
              </a:ext>
            </a:extLst>
          </p:cNvPr>
          <p:cNvSpPr>
            <a:spLocks noChangeArrowheads="1"/>
          </p:cNvSpPr>
          <p:nvPr/>
        </p:nvSpPr>
        <p:spPr bwMode="auto">
          <a:xfrm>
            <a:off x="2811463" y="1273175"/>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a:ln>
                  <a:noFill/>
                </a:ln>
                <a:solidFill>
                  <a:schemeClr val="tx1"/>
                </a:solidFill>
                <a:effectLst/>
                <a:latin typeface="Arial" panose="020B0604020202020204" pitchFamily="34" charset="0"/>
              </a:rPr>
            </a:b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7ACB4EF-297E-0544-8FDB-BA865739394A}"/>
              </a:ext>
            </a:extLst>
          </p:cNvPr>
          <p:cNvSpPr txBox="1"/>
          <p:nvPr/>
        </p:nvSpPr>
        <p:spPr>
          <a:xfrm>
            <a:off x="4950461" y="549364"/>
            <a:ext cx="1064715" cy="200055"/>
          </a:xfrm>
          <a:prstGeom prst="rect">
            <a:avLst/>
          </a:prstGeom>
          <a:noFill/>
        </p:spPr>
        <p:txBody>
          <a:bodyPr wrap="none" rtlCol="0">
            <a:spAutoFit/>
          </a:bodyPr>
          <a:lstStyle/>
          <a:p>
            <a:r>
              <a:rPr lang="en-NL" sz="700" dirty="0"/>
              <a:t>Ability to Innovate (I2A)</a:t>
            </a:r>
          </a:p>
        </p:txBody>
      </p:sp>
    </p:spTree>
    <p:extLst>
      <p:ext uri="{BB962C8B-B14F-4D97-AF65-F5344CB8AC3E}">
        <p14:creationId xmlns:p14="http://schemas.microsoft.com/office/powerpoint/2010/main" val="738272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16592" y="590871"/>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grpSp>
        <p:nvGrpSpPr>
          <p:cNvPr id="3" name="Group 2">
            <a:extLst>
              <a:ext uri="{FF2B5EF4-FFF2-40B4-BE49-F238E27FC236}">
                <a16:creationId xmlns:a16="http://schemas.microsoft.com/office/drawing/2014/main" id="{A4B1E5EE-4214-2641-9792-B49918F1B822}"/>
              </a:ext>
            </a:extLst>
          </p:cNvPr>
          <p:cNvGrpSpPr/>
          <p:nvPr/>
        </p:nvGrpSpPr>
        <p:grpSpPr>
          <a:xfrm>
            <a:off x="1298597" y="1484380"/>
            <a:ext cx="4962476" cy="2254955"/>
            <a:chOff x="1305236" y="1600615"/>
            <a:chExt cx="6770540" cy="2254955"/>
          </a:xfrm>
        </p:grpSpPr>
        <p:sp>
          <p:nvSpPr>
            <p:cNvPr id="14" name="TextBox 13">
              <a:extLst>
                <a:ext uri="{FF2B5EF4-FFF2-40B4-BE49-F238E27FC236}">
                  <a16:creationId xmlns:a16="http://schemas.microsoft.com/office/drawing/2014/main" id="{89D91C47-04B8-0743-AE33-CB32FB353B50}"/>
                </a:ext>
              </a:extLst>
            </p:cNvPr>
            <p:cNvSpPr txBox="1"/>
            <p:nvPr/>
          </p:nvSpPr>
          <p:spPr>
            <a:xfrm>
              <a:off x="1305236" y="1600615"/>
              <a:ext cx="6770540" cy="1323439"/>
            </a:xfrm>
            <a:prstGeom prst="rect">
              <a:avLst/>
            </a:prstGeom>
            <a:noFill/>
          </p:spPr>
          <p:txBody>
            <a:bodyPr wrap="square" rtlCol="0">
              <a:spAutoFit/>
            </a:bodyPr>
            <a:lstStyle/>
            <a:p>
              <a:pPr algn="ctr"/>
              <a:r>
                <a:rPr lang="en-NL" sz="8000" spc="300" dirty="0">
                  <a:latin typeface="Marvel" pitchFamily="2" charset="0"/>
                </a:rPr>
                <a:t>A</a:t>
              </a:r>
              <a:r>
                <a:rPr lang="en-NL" sz="8000" spc="100" dirty="0">
                  <a:latin typeface="Marvel" pitchFamily="2" charset="0"/>
                </a:rPr>
                <a:t>BIL</a:t>
              </a:r>
              <a:r>
                <a:rPr lang="en-NL" sz="8000" dirty="0">
                  <a:latin typeface="Marvel" pitchFamily="2" charset="0"/>
                </a:rPr>
                <a:t>I</a:t>
              </a:r>
              <a:r>
                <a:rPr lang="en-NL" sz="8000" spc="-100" dirty="0">
                  <a:latin typeface="Marvel" pitchFamily="2" charset="0"/>
                </a:rPr>
                <a:t>T</a:t>
              </a:r>
              <a:r>
                <a:rPr lang="en-NL" sz="8000" spc="100" dirty="0">
                  <a:latin typeface="Marvel" pitchFamily="2" charset="0"/>
                </a:rPr>
                <a:t>Y </a:t>
              </a:r>
              <a:r>
                <a:rPr lang="en-NL" sz="8000" spc="-200" dirty="0">
                  <a:latin typeface="Marvel" pitchFamily="2" charset="0"/>
                </a:rPr>
                <a:t>T</a:t>
              </a:r>
              <a:r>
                <a:rPr lang="en-NL" sz="8000" spc="100" dirty="0">
                  <a:latin typeface="Marvel" pitchFamily="2" charset="0"/>
                </a:rPr>
                <a:t>O </a:t>
              </a:r>
            </a:p>
          </p:txBody>
        </p:sp>
        <p:sp>
          <p:nvSpPr>
            <p:cNvPr id="7" name="TextBox 6">
              <a:extLst>
                <a:ext uri="{FF2B5EF4-FFF2-40B4-BE49-F238E27FC236}">
                  <a16:creationId xmlns:a16="http://schemas.microsoft.com/office/drawing/2014/main" id="{15BBDDCE-EBBD-D74C-937F-BA4A04557A38}"/>
                </a:ext>
              </a:extLst>
            </p:cNvPr>
            <p:cNvSpPr txBox="1"/>
            <p:nvPr/>
          </p:nvSpPr>
          <p:spPr>
            <a:xfrm>
              <a:off x="1305236" y="2462390"/>
              <a:ext cx="6770540" cy="1323439"/>
            </a:xfrm>
            <a:prstGeom prst="rect">
              <a:avLst/>
            </a:prstGeom>
            <a:noFill/>
          </p:spPr>
          <p:txBody>
            <a:bodyPr wrap="square" rtlCol="0">
              <a:spAutoFit/>
            </a:bodyPr>
            <a:lstStyle/>
            <a:p>
              <a:pPr algn="ctr"/>
              <a:r>
                <a:rPr lang="en-NL" sz="8000" spc="100" dirty="0">
                  <a:latin typeface="Marvel" pitchFamily="2" charset="0"/>
                </a:rPr>
                <a:t>INN</a:t>
              </a:r>
              <a:r>
                <a:rPr lang="en-NL" sz="8000" spc="-150" dirty="0">
                  <a:latin typeface="Marvel" pitchFamily="2" charset="0"/>
                </a:rPr>
                <a:t>OVAT</a:t>
              </a:r>
              <a:r>
                <a:rPr lang="en-NL" sz="8000" spc="100" dirty="0">
                  <a:latin typeface="Marvel" pitchFamily="2" charset="0"/>
                </a:rPr>
                <a:t>E</a:t>
              </a:r>
            </a:p>
          </p:txBody>
        </p:sp>
        <p:sp>
          <p:nvSpPr>
            <p:cNvPr id="8" name="TextBox 7">
              <a:extLst>
                <a:ext uri="{FF2B5EF4-FFF2-40B4-BE49-F238E27FC236}">
                  <a16:creationId xmlns:a16="http://schemas.microsoft.com/office/drawing/2014/main" id="{D31B753E-9424-544C-9E20-8CA17090EE73}"/>
                </a:ext>
              </a:extLst>
            </p:cNvPr>
            <p:cNvSpPr txBox="1"/>
            <p:nvPr/>
          </p:nvSpPr>
          <p:spPr>
            <a:xfrm>
              <a:off x="1552851" y="3455460"/>
              <a:ext cx="6522923" cy="400110"/>
            </a:xfrm>
            <a:prstGeom prst="rect">
              <a:avLst/>
            </a:prstGeom>
            <a:noFill/>
          </p:spPr>
          <p:txBody>
            <a:bodyPr wrap="square" rtlCol="0">
              <a:spAutoFit/>
            </a:bodyPr>
            <a:lstStyle/>
            <a:p>
              <a:pPr algn="ctr"/>
              <a:r>
                <a:rPr lang="en-GB" sz="1000" dirty="0" err="1">
                  <a:solidFill>
                    <a:schemeClr val="bg1">
                      <a:lumMod val="50000"/>
                    </a:schemeClr>
                  </a:solidFill>
                  <a:latin typeface="Ubuntu" panose="020B0504030602030204" pitchFamily="34" charset="0"/>
                </a:rPr>
                <a:t>Innovatiekracht</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effectiviteit</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organisatie</a:t>
              </a:r>
              <a:r>
                <a:rPr lang="en-GB" sz="1000" dirty="0">
                  <a:solidFill>
                    <a:schemeClr val="bg1">
                      <a:lumMod val="50000"/>
                    </a:schemeClr>
                  </a:solidFill>
                  <a:latin typeface="Ubuntu" panose="020B0504030602030204" pitchFamily="34" charset="0"/>
                </a:rPr>
                <a:t> om </a:t>
              </a:r>
              <a:r>
                <a:rPr lang="en-GB" sz="1000" dirty="0" err="1">
                  <a:solidFill>
                    <a:schemeClr val="bg1">
                      <a:lumMod val="50000"/>
                    </a:schemeClr>
                  </a:solidFill>
                  <a:latin typeface="Ubuntu" panose="020B0504030602030204" pitchFamily="34" charset="0"/>
                </a:rPr>
                <a:t>nieuwe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mogelijkheden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te</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leveren</a:t>
              </a:r>
              <a:r>
                <a:rPr lang="en-GB" sz="1000" dirty="0">
                  <a:solidFill>
                    <a:schemeClr val="bg1">
                      <a:lumMod val="50000"/>
                    </a:schemeClr>
                  </a:solidFill>
                  <a:latin typeface="Ubuntu" panose="020B0504030602030204" pitchFamily="34" charset="0"/>
                </a:rPr>
                <a:t> die </a:t>
              </a:r>
              <a:r>
                <a:rPr lang="en-GB" sz="1000" dirty="0" err="1">
                  <a:solidFill>
                    <a:schemeClr val="bg1">
                      <a:lumMod val="50000"/>
                    </a:schemeClr>
                  </a:solidFill>
                  <a:latin typeface="Ubuntu" panose="020B0504030602030204" pitchFamily="34" charset="0"/>
                </a:rPr>
                <a:t>beter</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aan</a:t>
              </a:r>
              <a:r>
                <a:rPr lang="en-GB" sz="1000" dirty="0">
                  <a:solidFill>
                    <a:schemeClr val="bg1">
                      <a:lumMod val="50000"/>
                    </a:schemeClr>
                  </a:solidFill>
                  <a:latin typeface="Ubuntu" panose="020B0504030602030204" pitchFamily="34" charset="0"/>
                </a:rPr>
                <a:t> de </a:t>
              </a:r>
              <a:r>
                <a:rPr lang="en-GB" sz="1000" dirty="0" err="1">
                  <a:solidFill>
                    <a:schemeClr val="bg1">
                      <a:lumMod val="50000"/>
                    </a:schemeClr>
                  </a:solidFill>
                  <a:latin typeface="Ubuntu" panose="020B0504030602030204" pitchFamily="34" charset="0"/>
                </a:rPr>
                <a:t>behoefte</a:t>
              </a:r>
              <a:r>
                <a:rPr lang="en-GB" sz="1000" dirty="0">
                  <a:solidFill>
                    <a:schemeClr val="bg1">
                      <a:lumMod val="50000"/>
                    </a:schemeClr>
                  </a:solidFill>
                  <a:latin typeface="Ubuntu" panose="020B0504030602030204" pitchFamily="34" charset="0"/>
                </a:rPr>
                <a:t> van </a:t>
              </a:r>
              <a:r>
                <a:rPr lang="en-GB" sz="1000" dirty="0" err="1">
                  <a:solidFill>
                    <a:schemeClr val="bg1">
                      <a:lumMod val="50000"/>
                    </a:schemeClr>
                  </a:solidFill>
                  <a:latin typeface="Ubuntu" panose="020B0504030602030204" pitchFamily="34" charset="0"/>
                </a:rPr>
                <a:t>een</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klant</a:t>
              </a:r>
              <a:r>
                <a:rPr lang="en-GB" sz="1000" dirty="0">
                  <a:solidFill>
                    <a:schemeClr val="bg1">
                      <a:lumMod val="50000"/>
                    </a:schemeClr>
                  </a:solidFill>
                  <a:latin typeface="Ubuntu" panose="020B0504030602030204" pitchFamily="34" charset="0"/>
                </a:rPr>
                <a:t> </a:t>
              </a:r>
              <a:r>
                <a:rPr lang="en-GB" sz="1000" dirty="0" err="1">
                  <a:solidFill>
                    <a:schemeClr val="bg1">
                      <a:lumMod val="50000"/>
                    </a:schemeClr>
                  </a:solidFill>
                  <a:latin typeface="Ubuntu" panose="020B0504030602030204" pitchFamily="34" charset="0"/>
                </a:rPr>
                <a:t>voldoen</a:t>
              </a:r>
              <a:endParaRPr lang="en-NL" sz="1000" dirty="0">
                <a:solidFill>
                  <a:schemeClr val="bg1">
                    <a:lumMod val="50000"/>
                  </a:schemeClr>
                </a:solidFill>
                <a:latin typeface="Ubuntu" panose="020B0504030602030204" pitchFamily="34" charset="0"/>
              </a:endParaRPr>
            </a:p>
          </p:txBody>
        </p:sp>
      </p:gr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8047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1433</TotalTime>
  <Words>1763</Words>
  <Application>Microsoft Macintosh PowerPoint</Application>
  <PresentationFormat>Custom</PresentationFormat>
  <Paragraphs>147</Paragraphs>
  <Slides>78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Marvel</vt:lpstr>
      <vt:lpstr>Calibri Light</vt:lpstr>
      <vt:lpstr>Ubuntu Light</vt:lpstr>
      <vt:lpstr>Calibri</vt:lpstr>
      <vt:lpstr>Ubuntu</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271</cp:revision>
  <dcterms:created xsi:type="dcterms:W3CDTF">2020-03-02T18:23:14Z</dcterms:created>
  <dcterms:modified xsi:type="dcterms:W3CDTF">2021-02-12T09:26:46Z</dcterms:modified>
</cp:coreProperties>
</file>